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41BD"/>
    <a:srgbClr val="B21E92"/>
    <a:srgbClr val="00863D"/>
    <a:srgbClr val="006600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0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0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5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8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30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53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52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8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3C09-A7F8-49AC-B81F-96BEAEE287FE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988" y="-264492"/>
            <a:ext cx="8570844" cy="1145615"/>
          </a:xfrm>
        </p:spPr>
        <p:txBody>
          <a:bodyPr>
            <a:normAutofit/>
          </a:bodyPr>
          <a:lstStyle/>
          <a:p>
            <a:r>
              <a:rPr lang="el-GR" sz="3600" u="sng" dirty="0"/>
              <a:t>Γ. Η Κύπρος στη Μεσόγειο Θάλασσα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685938"/>
            <a:ext cx="12178745" cy="613230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600" dirty="0">
                <a:solidFill>
                  <a:srgbClr val="7030A0"/>
                </a:solidFill>
              </a:rPr>
              <a:t> </a:t>
            </a:r>
            <a:r>
              <a:rPr lang="el-GR" dirty="0">
                <a:solidFill>
                  <a:srgbClr val="7030A0"/>
                </a:solidFill>
              </a:rPr>
              <a:t>Παρατηρώ τον χάρτη των χωρών της Μεσογείου Θάλασσας και </a:t>
            </a:r>
          </a:p>
          <a:p>
            <a:pPr marL="0" indent="0">
              <a:buNone/>
            </a:pPr>
            <a:r>
              <a:rPr lang="el-GR" i="1" u="sng" dirty="0">
                <a:solidFill>
                  <a:srgbClr val="7030A0"/>
                </a:solidFill>
              </a:rPr>
              <a:t>εντοπίζω την Κύπρο</a:t>
            </a:r>
            <a:r>
              <a:rPr lang="el-GR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el-GR" sz="1700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200" dirty="0">
                <a:solidFill>
                  <a:srgbClr val="7030A0"/>
                </a:solidFill>
              </a:rPr>
              <a:t> </a:t>
            </a:r>
            <a:r>
              <a:rPr lang="el-GR" sz="2600" dirty="0">
                <a:solidFill>
                  <a:srgbClr val="7030A0"/>
                </a:solidFill>
              </a:rPr>
              <a:t>Με τη βοήθεια του σταυρού </a:t>
            </a:r>
          </a:p>
          <a:p>
            <a:pPr marL="0" indent="0">
              <a:buNone/>
            </a:pPr>
            <a:r>
              <a:rPr lang="el-GR" sz="2600" dirty="0">
                <a:solidFill>
                  <a:srgbClr val="7030A0"/>
                </a:solidFill>
              </a:rPr>
              <a:t>προσανατολισμού:</a:t>
            </a:r>
          </a:p>
          <a:p>
            <a:pPr marL="0" indent="0">
              <a:buNone/>
            </a:pPr>
            <a:endParaRPr lang="el-GR" sz="1500" dirty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el-GR" sz="2200" dirty="0">
                <a:solidFill>
                  <a:srgbClr val="DF41BD"/>
                </a:solidFill>
              </a:rPr>
              <a:t>1. Περιγράφω τη θέση της Κύπρου</a:t>
            </a:r>
          </a:p>
          <a:p>
            <a:pPr marL="0" indent="0">
              <a:buNone/>
            </a:pPr>
            <a:r>
              <a:rPr lang="el-GR" sz="2200" dirty="0">
                <a:solidFill>
                  <a:srgbClr val="DF41BD"/>
                </a:solidFill>
              </a:rPr>
              <a:t>στη Μεσόγειο Θάλασσα, με βάση τις</a:t>
            </a:r>
          </a:p>
          <a:p>
            <a:pPr marL="0" indent="0">
              <a:buNone/>
            </a:pPr>
            <a:r>
              <a:rPr lang="el-GR" sz="2200" dirty="0">
                <a:solidFill>
                  <a:srgbClr val="DF41BD"/>
                </a:solidFill>
              </a:rPr>
              <a:t>κατευθύνσεις του ορίζοντα.</a:t>
            </a:r>
          </a:p>
          <a:p>
            <a:pPr marL="108000" indent="-108000"/>
            <a:r>
              <a:rPr lang="el-GR" sz="1800" b="1" i="1" dirty="0">
                <a:solidFill>
                  <a:srgbClr val="DF41BD"/>
                </a:solidFill>
              </a:rPr>
              <a:t>Σε ποιο μέρος της Μεσογείου Θάλασσας </a:t>
            </a:r>
          </a:p>
          <a:p>
            <a:pPr marL="0" indent="0">
              <a:buNone/>
            </a:pPr>
            <a:r>
              <a:rPr lang="el-GR" sz="1800" b="1" i="1" dirty="0">
                <a:solidFill>
                  <a:srgbClr val="DF41BD"/>
                </a:solidFill>
              </a:rPr>
              <a:t>βρίσκεται η Κύπρος;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200" dirty="0">
              <a:solidFill>
                <a:srgbClr val="DF41BD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l-GR" sz="2200" dirty="0">
                <a:solidFill>
                  <a:srgbClr val="DF41BD"/>
                </a:solidFill>
              </a:rPr>
              <a:t>2. Επιλέγω πέντε γειτονικές χώρες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200" dirty="0">
                <a:solidFill>
                  <a:srgbClr val="DF41BD"/>
                </a:solidFill>
              </a:rPr>
              <a:t>ή γειτονικά νησιά της Κύπρου και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200" dirty="0">
                <a:solidFill>
                  <a:srgbClr val="DF41BD"/>
                </a:solidFill>
              </a:rPr>
              <a:t>περιγράφω τη θέση τους σε σχέση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200" dirty="0">
                <a:solidFill>
                  <a:srgbClr val="DF41BD"/>
                </a:solidFill>
              </a:rPr>
              <a:t>με αυτή.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1800" i="1" dirty="0">
                <a:solidFill>
                  <a:srgbClr val="DF41BD"/>
                </a:solidFill>
              </a:rPr>
              <a:t>π.χ. Η Κρήτη βρίσκεται </a:t>
            </a:r>
            <a:r>
              <a:rPr lang="el-GR" sz="1800" b="1" i="1" u="sng" dirty="0">
                <a:solidFill>
                  <a:srgbClr val="DF41BD"/>
                </a:solidFill>
              </a:rPr>
              <a:t>στα δυτικά</a:t>
            </a:r>
            <a:r>
              <a:rPr lang="el-GR" sz="1800" i="1" dirty="0">
                <a:solidFill>
                  <a:srgbClr val="DF41BD"/>
                </a:solidFill>
              </a:rPr>
              <a:t> της Κύπρου.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E2C9AB2-A595-42B1-979D-20145B437756}"/>
              </a:ext>
            </a:extLst>
          </p:cNvPr>
          <p:cNvGrpSpPr>
            <a:grpSpLocks noChangeAspect="1"/>
          </p:cNvGrpSpPr>
          <p:nvPr/>
        </p:nvGrpSpPr>
        <p:grpSpPr>
          <a:xfrm>
            <a:off x="4299718" y="1166781"/>
            <a:ext cx="7864381" cy="5691219"/>
            <a:chOff x="0" y="0"/>
            <a:chExt cx="8477340" cy="6135225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2E7949B-B5BD-46FE-8FA3-EA268EE899F2}"/>
                </a:ext>
              </a:extLst>
            </p:cNvPr>
            <p:cNvGrpSpPr/>
            <p:nvPr/>
          </p:nvGrpSpPr>
          <p:grpSpPr>
            <a:xfrm>
              <a:off x="0" y="0"/>
              <a:ext cx="8477340" cy="6135225"/>
              <a:chOff x="0" y="0"/>
              <a:chExt cx="8477340" cy="6135225"/>
            </a:xfrm>
          </p:grpSpPr>
          <p:sp>
            <p:nvSpPr>
              <p:cNvPr id="78" name="Text Box 2079">
                <a:extLst>
                  <a:ext uri="{FF2B5EF4-FFF2-40B4-BE49-F238E27FC236}">
                    <a16:creationId xmlns:a16="http://schemas.microsoft.com/office/drawing/2014/main" id="{0AA8799C-74FD-4077-AE1D-437AFE5ECE30}"/>
                  </a:ext>
                </a:extLst>
              </p:cNvPr>
              <p:cNvSpPr txBox="1"/>
              <p:nvPr/>
            </p:nvSpPr>
            <p:spPr>
              <a:xfrm>
                <a:off x="0" y="5991225"/>
                <a:ext cx="2772000" cy="1440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900" i="1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Πηγή</a:t>
                </a:r>
                <a:r>
                  <a:rPr lang="en-US" sz="900" i="1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Corine Land Cover, European Environmental Agency</a:t>
                </a:r>
                <a:endParaRPr lang="en-CY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88325D07-0A43-4393-80C9-A278A7D8374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9050" y="0"/>
                <a:ext cx="8458290" cy="5990896"/>
                <a:chOff x="0" y="0"/>
                <a:chExt cx="7984490" cy="5655945"/>
              </a:xfrm>
            </p:grpSpPr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361A00EC-60E6-48B3-AC58-2AB7BA9185A3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7984490" cy="5655945"/>
                  <a:chOff x="0" y="0"/>
                  <a:chExt cx="7984490" cy="5655945"/>
                </a:xfrm>
              </p:grpSpPr>
              <p:grpSp>
                <p:nvGrpSpPr>
                  <p:cNvPr id="82" name="Group 81">
                    <a:extLst>
                      <a:ext uri="{FF2B5EF4-FFF2-40B4-BE49-F238E27FC236}">
                        <a16:creationId xmlns:a16="http://schemas.microsoft.com/office/drawing/2014/main" id="{735BD709-8576-414C-93CD-CEDF94515E46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7984490" cy="5655945"/>
                    <a:chOff x="0" y="0"/>
                    <a:chExt cx="7985052" cy="5656521"/>
                  </a:xfrm>
                </p:grpSpPr>
                <p:pic>
                  <p:nvPicPr>
                    <p:cNvPr id="84" name="Picture 83">
                      <a:extLst>
                        <a:ext uri="{FF2B5EF4-FFF2-40B4-BE49-F238E27FC236}">
                          <a16:creationId xmlns:a16="http://schemas.microsoft.com/office/drawing/2014/main" id="{5DA91151-68DB-4058-B190-7B962E099EB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0" y="0"/>
                      <a:ext cx="7985052" cy="5656521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</p:pic>
                <p:grpSp>
                  <p:nvGrpSpPr>
                    <p:cNvPr id="85" name="Group 84">
                      <a:extLst>
                        <a:ext uri="{FF2B5EF4-FFF2-40B4-BE49-F238E27FC236}">
                          <a16:creationId xmlns:a16="http://schemas.microsoft.com/office/drawing/2014/main" id="{41C86051-1A78-408B-A153-B5D7EA99FB5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23284" y="1329070"/>
                      <a:ext cx="7575405" cy="3846992"/>
                      <a:chOff x="0" y="0"/>
                      <a:chExt cx="7575405" cy="3846992"/>
                    </a:xfrm>
                  </p:grpSpPr>
                  <p:sp>
                    <p:nvSpPr>
                      <p:cNvPr id="86" name="Text Box 109">
                        <a:extLst>
                          <a:ext uri="{FF2B5EF4-FFF2-40B4-BE49-F238E27FC236}">
                            <a16:creationId xmlns:a16="http://schemas.microsoft.com/office/drawing/2014/main" id="{869F8360-1DFC-4031-A0EE-3142DDC98A9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59219" y="882502"/>
                        <a:ext cx="61150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ΙΣΠΑΝΙΑ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87" name="Text Box 110">
                        <a:extLst>
                          <a:ext uri="{FF2B5EF4-FFF2-40B4-BE49-F238E27FC236}">
                            <a16:creationId xmlns:a16="http://schemas.microsoft.com/office/drawing/2014/main" id="{353ABFCD-ECD5-46C5-8A0B-1045494DC9B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613991" y="3625702"/>
                        <a:ext cx="752475" cy="21907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ΑΙΓΥΠΤΟΣ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88" name="Text Box 111">
                        <a:extLst>
                          <a:ext uri="{FF2B5EF4-FFF2-40B4-BE49-F238E27FC236}">
                            <a16:creationId xmlns:a16="http://schemas.microsoft.com/office/drawing/2014/main" id="{05319091-EDAC-4718-B49D-0465D528473D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4134258">
                        <a:off x="4481624" y="1738423"/>
                        <a:ext cx="61150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ΕΛΛΑΔΑ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89" name="Text Box 112">
                        <a:extLst>
                          <a:ext uri="{FF2B5EF4-FFF2-40B4-BE49-F238E27FC236}">
                            <a16:creationId xmlns:a16="http://schemas.microsoft.com/office/drawing/2014/main" id="{6607B12B-90A8-4436-9B8D-69D8AD2FC4A1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7604391">
                        <a:off x="-255182" y="776177"/>
                        <a:ext cx="100012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ΠΟΡΤΟΓΑΛΙΑ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0" name="Text Box 113">
                        <a:extLst>
                          <a:ext uri="{FF2B5EF4-FFF2-40B4-BE49-F238E27FC236}">
                            <a16:creationId xmlns:a16="http://schemas.microsoft.com/office/drawing/2014/main" id="{F44E46F1-054F-4D3F-BB33-63F72B65F320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3363722">
                        <a:off x="3094075" y="754912"/>
                        <a:ext cx="466725" cy="2254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ΙΤΑΛΙΑ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1" name="Text Box 114">
                        <a:extLst>
                          <a:ext uri="{FF2B5EF4-FFF2-40B4-BE49-F238E27FC236}">
                            <a16:creationId xmlns:a16="http://schemas.microsoft.com/office/drawing/2014/main" id="{46B56969-3653-4AFC-956D-F850E9B903A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786270" y="0"/>
                        <a:ext cx="552450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ΓΑΛΛΙΑ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2" name="Text Box 117">
                        <a:extLst>
                          <a:ext uri="{FF2B5EF4-FFF2-40B4-BE49-F238E27FC236}">
                            <a16:creationId xmlns:a16="http://schemas.microsoft.com/office/drawing/2014/main" id="{8C21CD91-8751-488D-B4E4-D926ECD98B8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137684" y="2966484"/>
                        <a:ext cx="504825" cy="21907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ΑΛΓΕΡΙΑ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3" name="Text Box 118">
                        <a:extLst>
                          <a:ext uri="{FF2B5EF4-FFF2-40B4-BE49-F238E27FC236}">
                            <a16:creationId xmlns:a16="http://schemas.microsoft.com/office/drawing/2014/main" id="{D04E3DD2-4822-4088-9819-21D268CEC31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710763" y="3646967"/>
                        <a:ext cx="523875" cy="2000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ΛΙΒΥΗ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4" name="Text Box 119">
                        <a:extLst>
                          <a:ext uri="{FF2B5EF4-FFF2-40B4-BE49-F238E27FC236}">
                            <a16:creationId xmlns:a16="http://schemas.microsoft.com/office/drawing/2014/main" id="{E746A432-3FA0-4E47-AD82-7FAEE610678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0" y="2147777"/>
                        <a:ext cx="619125" cy="22161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ΜΑΡΟΚΟ</a:t>
                        </a:r>
                        <a:r>
                          <a:rPr lang="el-GR" sz="12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	</a:t>
                        </a:r>
                        <a:r>
                          <a:rPr lang="en-US" sz="12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5" name="Text Box 122">
                        <a:extLst>
                          <a:ext uri="{FF2B5EF4-FFF2-40B4-BE49-F238E27FC236}">
                            <a16:creationId xmlns:a16="http://schemas.microsoft.com/office/drawing/2014/main" id="{9568DB1C-70CA-4E4C-ACA8-D5B8942296CC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7097554">
                        <a:off x="2328530" y="2360428"/>
                        <a:ext cx="752475" cy="21907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ΤΥΝΗΣΙΑ 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6" name="Text Box 11271">
                        <a:extLst>
                          <a:ext uri="{FF2B5EF4-FFF2-40B4-BE49-F238E27FC236}">
                            <a16:creationId xmlns:a16="http://schemas.microsoft.com/office/drawing/2014/main" id="{4BA49D06-FD22-4CBC-8108-0B8EF9A85B64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9786086">
                        <a:off x="3568528" y="144845"/>
                        <a:ext cx="61150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7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ΣΛΟΒΕΝΙΑ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7" name="Text Box 11272">
                        <a:extLst>
                          <a:ext uri="{FF2B5EF4-FFF2-40B4-BE49-F238E27FC236}">
                            <a16:creationId xmlns:a16="http://schemas.microsoft.com/office/drawing/2014/main" id="{73A41736-D1A7-4903-9037-544F8C9EADAF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20807864">
                        <a:off x="3753293" y="276447"/>
                        <a:ext cx="61150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ΚΡΟΑΤΙΑ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8" name="Text Box 11273">
                        <a:extLst>
                          <a:ext uri="{FF2B5EF4-FFF2-40B4-BE49-F238E27FC236}">
                            <a16:creationId xmlns:a16="http://schemas.microsoft.com/office/drawing/2014/main" id="{65211538-E5D9-4F7B-B686-8F2B42D2726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752214" y="1552354"/>
                        <a:ext cx="503555" cy="17970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ΤΟΥΡΚΙΑ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9" name="Text Box 11274">
                        <a:extLst>
                          <a:ext uri="{FF2B5EF4-FFF2-40B4-BE49-F238E27FC236}">
                            <a16:creationId xmlns:a16="http://schemas.microsoft.com/office/drawing/2014/main" id="{60F5F59C-204E-4F8F-8D1B-CA7EB136F50C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3652736">
                        <a:off x="3843671" y="536944"/>
                        <a:ext cx="611505" cy="28448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ΒΟΣΝΙΑ ΕΡΖΕΓΟΒΙΝΗ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0" name="Text Box 11275">
                        <a:extLst>
                          <a:ext uri="{FF2B5EF4-FFF2-40B4-BE49-F238E27FC236}">
                            <a16:creationId xmlns:a16="http://schemas.microsoft.com/office/drawing/2014/main" id="{138DECBD-B355-474F-9F44-E306E3594F2A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4831409">
                        <a:off x="4155117" y="1275907"/>
                        <a:ext cx="61150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ΑΛΒΑΝΙΑ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1" name="Text Box 11276">
                        <a:extLst>
                          <a:ext uri="{FF2B5EF4-FFF2-40B4-BE49-F238E27FC236}">
                            <a16:creationId xmlns:a16="http://schemas.microsoft.com/office/drawing/2014/main" id="{44BFDE80-3C55-4F54-839A-0837AE49673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551275" y="2434856"/>
                        <a:ext cx="46672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ΜΑΛΤΑ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2" name="Text Box 11277">
                        <a:extLst>
                          <a:ext uri="{FF2B5EF4-FFF2-40B4-BE49-F238E27FC236}">
                            <a16:creationId xmlns:a16="http://schemas.microsoft.com/office/drawing/2014/main" id="{CEC66A7B-79C2-4F31-889E-9DD760FBFA8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422064" y="2477386"/>
                        <a:ext cx="396028" cy="14351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ΚΥΠΡΟΣ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3" name="Oval 102">
                        <a:extLst>
                          <a:ext uri="{FF2B5EF4-FFF2-40B4-BE49-F238E27FC236}">
                            <a16:creationId xmlns:a16="http://schemas.microsoft.com/office/drawing/2014/main" id="{4935FB08-088D-4E74-BBAE-C87609F11AE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413051" y="2158409"/>
                        <a:ext cx="298519" cy="279134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CY"/>
                      </a:p>
                    </p:txBody>
                  </p:sp>
                  <p:sp>
                    <p:nvSpPr>
                      <p:cNvPr id="104" name="Text Box 11291">
                        <a:extLst>
                          <a:ext uri="{FF2B5EF4-FFF2-40B4-BE49-F238E27FC236}">
                            <a16:creationId xmlns:a16="http://schemas.microsoft.com/office/drawing/2014/main" id="{BFF45D90-BC45-4B0B-8D3D-8B95AB575FE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915567" y="1445787"/>
                        <a:ext cx="466725" cy="2159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Σαρδηνία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5" name="Text Box 11292">
                        <a:extLst>
                          <a:ext uri="{FF2B5EF4-FFF2-40B4-BE49-F238E27FC236}">
                            <a16:creationId xmlns:a16="http://schemas.microsoft.com/office/drawing/2014/main" id="{F2C87702-7F9E-4FFA-A8A7-CCAFEAD53C9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317358" y="1690577"/>
                        <a:ext cx="323850" cy="14351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Σικελία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6" name="Text Box 11293">
                        <a:extLst>
                          <a:ext uri="{FF2B5EF4-FFF2-40B4-BE49-F238E27FC236}">
                            <a16:creationId xmlns:a16="http://schemas.microsoft.com/office/drawing/2014/main" id="{98FB6F82-CF99-49E2-BC82-65A2A8D2162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135526" y="2509284"/>
                        <a:ext cx="287655" cy="14351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Κρήτη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7" name="Text Box 11294">
                        <a:extLst>
                          <a:ext uri="{FF2B5EF4-FFF2-40B4-BE49-F238E27FC236}">
                            <a16:creationId xmlns:a16="http://schemas.microsoft.com/office/drawing/2014/main" id="{BF98D2BF-5C45-43AB-9733-11A0F481E68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371061" y="893135"/>
                        <a:ext cx="360000" cy="1440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Κορσική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8" name="Text Box 11295">
                        <a:extLst>
                          <a:ext uri="{FF2B5EF4-FFF2-40B4-BE49-F238E27FC236}">
                            <a16:creationId xmlns:a16="http://schemas.microsoft.com/office/drawing/2014/main" id="{4829342C-9CB3-4A02-AFAD-91E1449EC5D4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20796622">
                        <a:off x="1456661" y="1424763"/>
                        <a:ext cx="914400" cy="14351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Νησιά Βαλεαρίδες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09" name="Text Box 21516">
                        <a:extLst>
                          <a:ext uri="{FF2B5EF4-FFF2-40B4-BE49-F238E27FC236}">
                            <a16:creationId xmlns:a16="http://schemas.microsoft.com/office/drawing/2014/main" id="{E6B101D4-3F34-487D-A6B6-84283A5CE93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781899" y="2291099"/>
                        <a:ext cx="287655" cy="14351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Ρόδος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10" name="Text Box 21517">
                        <a:extLst>
                          <a:ext uri="{FF2B5EF4-FFF2-40B4-BE49-F238E27FC236}">
                            <a16:creationId xmlns:a16="http://schemas.microsoft.com/office/drawing/2014/main" id="{B4FA4016-4E5F-4C56-A592-9ED8A357F0AF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3589522">
                        <a:off x="6854762" y="3109711"/>
                        <a:ext cx="359422" cy="14350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800" b="1" dirty="0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ΙΣΡΑΗΛ</a:t>
                        </a:r>
                        <a:endParaRPr lang="en-CY" sz="110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11" name="Text Box 21518">
                        <a:extLst>
                          <a:ext uri="{FF2B5EF4-FFF2-40B4-BE49-F238E27FC236}">
                            <a16:creationId xmlns:a16="http://schemas.microsoft.com/office/drawing/2014/main" id="{465A1619-1557-444A-872C-94F838CBE766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251405" y="2137144"/>
                        <a:ext cx="324000" cy="17970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1000" b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ΣΥΡΙΑ</a:t>
                        </a:r>
                        <a:endParaRPr lang="en-CY" sz="110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12" name="Text Box 21519">
                        <a:extLst>
                          <a:ext uri="{FF2B5EF4-FFF2-40B4-BE49-F238E27FC236}">
                            <a16:creationId xmlns:a16="http://schemas.microsoft.com/office/drawing/2014/main" id="{859AFAF3-FC3C-4275-8E5B-5BA2FC7C6A26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908511" y="2432043"/>
                        <a:ext cx="360000" cy="14400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15000"/>
                          </a:lnSpc>
                          <a:spcAft>
                            <a:spcPts val="1000"/>
                          </a:spcAft>
                        </a:pPr>
                        <a:r>
                          <a:rPr lang="el-GR" sz="700" b="1" dirty="0">
                            <a:solidFill>
                              <a:srgbClr val="FFFFFF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ΛΙΒΑΝΟΣ</a:t>
                        </a:r>
                        <a:endParaRPr lang="en-CY" sz="110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</p:grpSp>
              <p:sp>
                <p:nvSpPr>
                  <p:cNvPr id="83" name="Text Box 21520">
                    <a:extLst>
                      <a:ext uri="{FF2B5EF4-FFF2-40B4-BE49-F238E27FC236}">
                        <a16:creationId xmlns:a16="http://schemas.microsoft.com/office/drawing/2014/main" id="{57224D9D-8783-4699-9E15-D917AA441AA5}"/>
                      </a:ext>
                    </a:extLst>
                  </p:cNvPr>
                  <p:cNvSpPr txBox="1"/>
                  <p:nvPr/>
                </p:nvSpPr>
                <p:spPr>
                  <a:xfrm rot="1253103">
                    <a:off x="2097489" y="3406007"/>
                    <a:ext cx="3668395" cy="35814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Wave1">
                      <a:avLst>
                        <a:gd name="adj1" fmla="val 20000"/>
                        <a:gd name="adj2" fmla="val 0"/>
                      </a:avLst>
                    </a:prstTxWarp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l-GR" sz="800" dirty="0">
                        <a:ln w="18415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>
                            <a:srgbClr val="000000">
                              <a:alpha val="70000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Μεσόγειος        </a:t>
                    </a:r>
                    <a:r>
                      <a:rPr lang="el-GR" sz="800" dirty="0">
                        <a:ln w="18415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</a:ln>
                        <a:noFill/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l-GR" sz="800" dirty="0">
                        <a:ln w="18415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>
                            <a:srgbClr val="000000">
                              <a:alpha val="70000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Θάλασσα</a:t>
                    </a:r>
                    <a:endParaRPr lang="en-CY" sz="1100" dirty="0"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1" name="Text Box 21521">
                  <a:extLst>
                    <a:ext uri="{FF2B5EF4-FFF2-40B4-BE49-F238E27FC236}">
                      <a16:creationId xmlns:a16="http://schemas.microsoft.com/office/drawing/2014/main" id="{D6453645-42E4-4671-9D4C-AF5141311E41}"/>
                    </a:ext>
                  </a:extLst>
                </p:cNvPr>
                <p:cNvSpPr txBox="1"/>
                <p:nvPr/>
              </p:nvSpPr>
              <p:spPr>
                <a:xfrm>
                  <a:off x="5414838" y="2949934"/>
                  <a:ext cx="288000" cy="14287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l-GR" sz="700" b="1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Λέσβος</a:t>
                  </a:r>
                  <a:endParaRPr lang="en-CY" sz="110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77" name="Text Box 11287">
              <a:extLst>
                <a:ext uri="{FF2B5EF4-FFF2-40B4-BE49-F238E27FC236}">
                  <a16:creationId xmlns:a16="http://schemas.microsoft.com/office/drawing/2014/main" id="{7B4EE15C-B150-4703-940A-B4AC9CEDB7A0}"/>
                </a:ext>
              </a:extLst>
            </p:cNvPr>
            <p:cNvSpPr txBox="1"/>
            <p:nvPr/>
          </p:nvSpPr>
          <p:spPr>
            <a:xfrm>
              <a:off x="4607626" y="61861"/>
              <a:ext cx="144000" cy="2160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l-GR" sz="16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CY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57446281-461E-46CB-9135-25AE23ECF935}"/>
              </a:ext>
            </a:extLst>
          </p:cNvPr>
          <p:cNvGrpSpPr/>
          <p:nvPr/>
        </p:nvGrpSpPr>
        <p:grpSpPr>
          <a:xfrm>
            <a:off x="10512015" y="1564100"/>
            <a:ext cx="1495622" cy="1467431"/>
            <a:chOff x="0" y="0"/>
            <a:chExt cx="1695450" cy="1676400"/>
          </a:xfrm>
        </p:grpSpPr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2A7E036F-F2A0-42E2-9DAF-728C17388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95450" cy="1676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D5BB01C-4D1E-4498-9615-0AE82C2B920B}"/>
                </a:ext>
              </a:extLst>
            </p:cNvPr>
            <p:cNvSpPr/>
            <p:nvPr/>
          </p:nvSpPr>
          <p:spPr>
            <a:xfrm>
              <a:off x="260986" y="361950"/>
              <a:ext cx="304799" cy="209910"/>
            </a:xfrm>
            <a:prstGeom prst="rect">
              <a:avLst/>
            </a:prstGeom>
            <a:noFill/>
          </p:spPr>
          <p:txBody>
            <a:bodyPr wrap="square" lIns="36000" tIns="36000" rIns="36000" bIns="3600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kern="1200" dirty="0">
                  <a:ln>
                    <a:noFill/>
                  </a:ln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BΔ</a:t>
              </a:r>
              <a:endParaRPr lang="en-CY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335554D4-7BC4-471F-8A15-0330E6A1EDE7}"/>
                </a:ext>
              </a:extLst>
            </p:cNvPr>
            <p:cNvSpPr/>
            <p:nvPr/>
          </p:nvSpPr>
          <p:spPr>
            <a:xfrm>
              <a:off x="1085850" y="1085850"/>
              <a:ext cx="342900" cy="301625"/>
            </a:xfrm>
            <a:prstGeom prst="rect">
              <a:avLst/>
            </a:prstGeom>
            <a:noFill/>
          </p:spPr>
          <p:txBody>
            <a:bodyPr wrap="square" lIns="36000" tIns="36000" rIns="36000" bIns="3600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l-GR" sz="1200" kern="1200">
                  <a:ln>
                    <a:noFill/>
                  </a:ln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ΝΑ</a:t>
              </a:r>
              <a:endParaRPr lang="en-CY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0B8513F0-2272-4236-9765-D7DE097469CD}"/>
                </a:ext>
              </a:extLst>
            </p:cNvPr>
            <p:cNvSpPr/>
            <p:nvPr/>
          </p:nvSpPr>
          <p:spPr>
            <a:xfrm>
              <a:off x="323850" y="1076325"/>
              <a:ext cx="304800" cy="320675"/>
            </a:xfrm>
            <a:prstGeom prst="rect">
              <a:avLst/>
            </a:prstGeom>
            <a:noFill/>
          </p:spPr>
          <p:txBody>
            <a:bodyPr wrap="square" lIns="36000" tIns="36000" rIns="36000" bIns="3600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l-GR" sz="1200" kern="1200">
                  <a:ln>
                    <a:noFill/>
                  </a:ln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ΝΔ</a:t>
              </a:r>
              <a:endParaRPr lang="en-CY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D37BE571-F247-4051-AFB7-CD5B5E4610B6}"/>
                </a:ext>
              </a:extLst>
            </p:cNvPr>
            <p:cNvSpPr/>
            <p:nvPr/>
          </p:nvSpPr>
          <p:spPr>
            <a:xfrm>
              <a:off x="1133475" y="342900"/>
              <a:ext cx="342899" cy="234950"/>
            </a:xfrm>
            <a:prstGeom prst="rect">
              <a:avLst/>
            </a:prstGeom>
            <a:noFill/>
          </p:spPr>
          <p:txBody>
            <a:bodyPr wrap="square" lIns="36000" tIns="36000" rIns="36000" bIns="3600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kern="1200" dirty="0">
                  <a:ln>
                    <a:noFill/>
                  </a:ln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l-GR" sz="1200" kern="1200" dirty="0">
                  <a:ln>
                    <a:noFill/>
                  </a:ln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n-CY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4A7F5E5B-AC88-43EC-82A0-5251E115B3C6}"/>
              </a:ext>
            </a:extLst>
          </p:cNvPr>
          <p:cNvSpPr txBox="1"/>
          <p:nvPr/>
        </p:nvSpPr>
        <p:spPr>
          <a:xfrm>
            <a:off x="11195438" y="-8397"/>
            <a:ext cx="996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Μάθημα 2</a:t>
            </a:r>
            <a:endParaRPr lang="en-CY" sz="1400" b="1" dirty="0"/>
          </a:p>
        </p:txBody>
      </p:sp>
    </p:spTree>
    <p:extLst>
      <p:ext uri="{BB962C8B-B14F-4D97-AF65-F5344CB8AC3E}">
        <p14:creationId xmlns:p14="http://schemas.microsoft.com/office/powerpoint/2010/main" val="283349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l-GR" i="1" dirty="0"/>
              <a:t>Πού βρίσκεται η Κύπρος;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70922"/>
            <a:ext cx="9744222" cy="3366259"/>
          </a:xfrm>
        </p:spPr>
        <p:txBody>
          <a:bodyPr>
            <a:normAutofit/>
          </a:bodyPr>
          <a:lstStyle/>
          <a:p>
            <a:r>
              <a:rPr lang="el-GR" b="1" dirty="0"/>
              <a:t>Σε μια σύντομη παράγραφο, περιγράφω </a:t>
            </a:r>
            <a:r>
              <a:rPr lang="el-GR" b="1" u="sng" dirty="0"/>
              <a:t>τη θέση της Κύπρου</a:t>
            </a:r>
            <a:r>
              <a:rPr lang="el-GR" b="1" dirty="0"/>
              <a:t> </a:t>
            </a:r>
          </a:p>
          <a:p>
            <a:r>
              <a:rPr lang="el-GR" b="1" dirty="0"/>
              <a:t>στην υδρόγειο σφαίρα, στην Ευρώπη και στη Μεσόγειο Θάλασσα.</a:t>
            </a:r>
          </a:p>
          <a:p>
            <a:r>
              <a:rPr lang="el-GR" b="1" i="1"/>
              <a:t>(χρησιμοποιώ </a:t>
            </a:r>
            <a:r>
              <a:rPr lang="el-GR" b="1" i="1" dirty="0"/>
              <a:t>τις κατευθύνσεις του ορίζοντα)</a:t>
            </a:r>
          </a:p>
        </p:txBody>
      </p:sp>
    </p:spTree>
    <p:extLst>
      <p:ext uri="{BB962C8B-B14F-4D97-AF65-F5344CB8AC3E}">
        <p14:creationId xmlns:p14="http://schemas.microsoft.com/office/powerpoint/2010/main" val="115165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173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Γ. Η Κύπρος στη Μεσόγειο Θάλασσα</vt:lpstr>
      <vt:lpstr>Πού βρίσκεται η Κύπρος;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Simoni Angastinioti</cp:lastModifiedBy>
  <cp:revision>59</cp:revision>
  <dcterms:created xsi:type="dcterms:W3CDTF">2020-03-21T13:27:57Z</dcterms:created>
  <dcterms:modified xsi:type="dcterms:W3CDTF">2020-04-27T10:49:39Z</dcterms:modified>
</cp:coreProperties>
</file>