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41BD"/>
    <a:srgbClr val="B21E92"/>
    <a:srgbClr val="00863D"/>
    <a:srgbClr val="006600"/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82" y="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t>6/4/2020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9025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t>6/4/2020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7062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t>6/4/2020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1109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t>6/4/2020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7905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t>6/4/2020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255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t>6/4/2020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6651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t>6/4/2020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583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t>6/4/2020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46307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t>6/4/2020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153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t>6/4/2020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7529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3C09-A7F8-49AC-B81F-96BEAEE287FE}" type="datetimeFigureOut">
              <a:rPr lang="el-GR" smtClean="0"/>
              <a:t>6/4/2020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7834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03C09-A7F8-49AC-B81F-96BEAEE287FE}" type="datetimeFigureOut">
              <a:rPr lang="el-GR" smtClean="0"/>
              <a:t>6/4/2020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245A2-FE41-4C08-8B48-BAABBFA743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9109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archeia.moec.gov.cy/sd/246/geografia_d_dim_enotita_2.pdf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8070" y="2584174"/>
            <a:ext cx="9144000" cy="969617"/>
          </a:xfrm>
        </p:spPr>
        <p:txBody>
          <a:bodyPr>
            <a:normAutofit/>
          </a:bodyPr>
          <a:lstStyle/>
          <a:p>
            <a:r>
              <a:rPr lang="el-GR" sz="4400" i="1" dirty="0"/>
              <a:t>Πού βρίσκεται η Κύπρος;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405809"/>
            <a:ext cx="9744222" cy="3366259"/>
          </a:xfrm>
        </p:spPr>
        <p:txBody>
          <a:bodyPr>
            <a:normAutofit lnSpcReduction="10000"/>
          </a:bodyPr>
          <a:lstStyle/>
          <a:p>
            <a:endParaRPr lang="el-GR" b="1" u="sng" dirty="0"/>
          </a:p>
          <a:p>
            <a:r>
              <a:rPr lang="el-GR" b="1" u="sng" dirty="0"/>
              <a:t>Γεωγραφική διερεύνηση</a:t>
            </a:r>
            <a:endParaRPr lang="el-GR" b="1" dirty="0"/>
          </a:p>
          <a:p>
            <a:r>
              <a:rPr lang="el-GR" b="1" dirty="0"/>
              <a:t>Μελετώ τα γεωγραφικά εργαλεία (υδρόγειος σφαίρα, χάρτες) </a:t>
            </a:r>
          </a:p>
          <a:p>
            <a:r>
              <a:rPr lang="el-GR" b="1" dirty="0"/>
              <a:t>και περιγράφω τη θέση της Κύπρου…</a:t>
            </a:r>
          </a:p>
          <a:p>
            <a:endParaRPr lang="el-GR" b="1" i="1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b="1" i="1" dirty="0"/>
              <a:t>στην υδρόγειο σφαίρα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b="1" i="1" dirty="0"/>
              <a:t>στην Ευρώπη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b="1" i="1" dirty="0"/>
              <a:t>στη Μεσόγειο Θάλασσα</a:t>
            </a:r>
            <a:endParaRPr lang="el-GR" i="1" dirty="0"/>
          </a:p>
          <a:p>
            <a:endParaRPr lang="el-GR" dirty="0"/>
          </a:p>
        </p:txBody>
      </p:sp>
      <p:sp>
        <p:nvSpPr>
          <p:cNvPr id="4" name="Rectangle: Folded Corner 3">
            <a:extLst>
              <a:ext uri="{FF2B5EF4-FFF2-40B4-BE49-F238E27FC236}">
                <a16:creationId xmlns:a16="http://schemas.microsoft.com/office/drawing/2014/main" id="{F01A9979-521A-43B9-9947-F1D8FB2DD7B9}"/>
              </a:ext>
            </a:extLst>
          </p:cNvPr>
          <p:cNvSpPr/>
          <p:nvPr/>
        </p:nvSpPr>
        <p:spPr>
          <a:xfrm>
            <a:off x="106017" y="135835"/>
            <a:ext cx="11979966" cy="2292626"/>
          </a:xfrm>
          <a:prstGeom prst="foldedCorner">
            <a:avLst>
              <a:gd name="adj" fmla="val 43976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B21E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l-GR" dirty="0"/>
          </a:p>
          <a:p>
            <a:pPr algn="ctr"/>
            <a:endParaRPr lang="el-GR" dirty="0"/>
          </a:p>
          <a:p>
            <a:pPr algn="just"/>
            <a:endParaRPr lang="el-GR" sz="1600" dirty="0">
              <a:solidFill>
                <a:srgbClr val="B21E92"/>
              </a:solidFill>
            </a:endParaRPr>
          </a:p>
          <a:p>
            <a:pPr algn="just"/>
            <a:endParaRPr lang="el-GR" sz="1600" dirty="0">
              <a:solidFill>
                <a:srgbClr val="B21E92"/>
              </a:solidFill>
            </a:endParaRPr>
          </a:p>
          <a:p>
            <a:pPr algn="just"/>
            <a:endParaRPr lang="el-GR" sz="1600" dirty="0">
              <a:solidFill>
                <a:srgbClr val="B21E92"/>
              </a:solidFill>
            </a:endParaRPr>
          </a:p>
          <a:p>
            <a:pPr algn="just"/>
            <a:r>
              <a:rPr lang="el-GR" sz="1600" dirty="0">
                <a:solidFill>
                  <a:schemeClr val="accent6">
                    <a:lumMod val="75000"/>
                  </a:schemeClr>
                </a:solidFill>
              </a:rPr>
              <a:t>Γεια σας παιδιά! </a:t>
            </a:r>
          </a:p>
          <a:p>
            <a:pPr algn="just"/>
            <a:r>
              <a:rPr lang="el-GR" sz="1600" dirty="0">
                <a:solidFill>
                  <a:schemeClr val="accent6">
                    <a:lumMod val="75000"/>
                  </a:schemeClr>
                </a:solidFill>
              </a:rPr>
              <a:t>Εύχομαι να είστε όλοι και όλες καλά και να μένετε στο σπίτι ασφαλείς! 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 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el-GR" sz="1600" dirty="0">
                <a:solidFill>
                  <a:schemeClr val="accent6">
                    <a:lumMod val="75000"/>
                  </a:schemeClr>
                </a:solidFill>
              </a:rPr>
              <a:t>Αυτή τη βδομάδα, μπορείτε, μαζί με τις άλλες σας δραστηριότητες, να εργαστείτε και στη Γεωγραφία! Ας δούμε τι θυμάστε από αυτά που έχουμε μελετήσει μαζί στο σχολείο!</a:t>
            </a:r>
          </a:p>
          <a:p>
            <a:pPr algn="just"/>
            <a:r>
              <a:rPr lang="el-GR" sz="1600" dirty="0">
                <a:solidFill>
                  <a:schemeClr val="accent6">
                    <a:lumMod val="75000"/>
                  </a:schemeClr>
                </a:solidFill>
              </a:rPr>
              <a:t>Οι εργασίες χωρίζονται σε δύο μέρη, το </a:t>
            </a:r>
            <a:r>
              <a:rPr lang="el-GR" sz="1600" i="1" dirty="0">
                <a:solidFill>
                  <a:schemeClr val="accent6">
                    <a:lumMod val="75000"/>
                  </a:schemeClr>
                </a:solidFill>
              </a:rPr>
              <a:t>Μάθημα 1 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</a:rPr>
              <a:t>και </a:t>
            </a:r>
            <a:r>
              <a:rPr lang="el-GR" sz="1600" i="1" dirty="0">
                <a:solidFill>
                  <a:schemeClr val="accent6">
                    <a:lumMod val="75000"/>
                  </a:schemeClr>
                </a:solidFill>
              </a:rPr>
              <a:t>Μάθημα 2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</a:rPr>
              <a:t>. Έτσι, μπορείτε να τις μελετήσετε σταδιακά, δουλεύοντας πρώτα στο ένα μέρος και μετά στο άλλο (π.χ. αφιερώνω λίγο χρόνο, δύο φορές τη βδομάδα). Αν σας παίρνουν περισσότερο χρόνο, τότε 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el-GR" sz="1600" dirty="0">
                <a:solidFill>
                  <a:schemeClr val="accent6">
                    <a:lumMod val="75000"/>
                  </a:schemeClr>
                </a:solidFill>
              </a:rPr>
              <a:t>μπορείτε να χωρίσετε τη δουλειά σας σε τρία μέρη. Για όσους και όσες θέλουν, μπορούν να βρουν τα βιβλία της Γεωγραφίας, τα 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el-GR" sz="1600" dirty="0">
                <a:solidFill>
                  <a:schemeClr val="accent6">
                    <a:lumMod val="75000"/>
                  </a:schemeClr>
                </a:solidFill>
              </a:rPr>
              <a:t>οποία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</a:rPr>
              <a:t>ίσως να βρίσκονται στο σχολείο,  στον σύνδεσμο </a:t>
            </a:r>
            <a:r>
              <a:rPr lang="en-US" sz="1600" dirty="0">
                <a:solidFill>
                  <a:srgbClr val="B21E92"/>
                </a:solidFill>
                <a:hlinkClick r:id="rId2"/>
              </a:rPr>
              <a:t>http://archeia.moec.gov.cy/sd/246/geografia_d_dim_enotita_2.pdf</a:t>
            </a:r>
            <a:r>
              <a:rPr lang="en-US" sz="1600" dirty="0">
                <a:solidFill>
                  <a:srgbClr val="B21E92"/>
                </a:solidFill>
              </a:rPr>
              <a:t> </a:t>
            </a:r>
            <a:r>
              <a:rPr lang="el-GR" sz="1600" dirty="0">
                <a:solidFill>
                  <a:srgbClr val="B21E92"/>
                </a:solidFill>
              </a:rPr>
              <a:t>.</a:t>
            </a:r>
          </a:p>
          <a:p>
            <a:pPr algn="just"/>
            <a:r>
              <a:rPr lang="el-GR" sz="1600" dirty="0">
                <a:solidFill>
                  <a:schemeClr val="accent6">
                    <a:lumMod val="75000"/>
                  </a:schemeClr>
                </a:solidFill>
              </a:rPr>
              <a:t>Καλή δουλειά λοιπόν!</a:t>
            </a:r>
          </a:p>
          <a:p>
            <a:pPr algn="just"/>
            <a:endParaRPr lang="en-CY" sz="1600" dirty="0">
              <a:solidFill>
                <a:srgbClr val="B21E9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921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940" y="0"/>
            <a:ext cx="7522088" cy="940904"/>
          </a:xfrm>
        </p:spPr>
        <p:txBody>
          <a:bodyPr>
            <a:normAutofit/>
          </a:bodyPr>
          <a:lstStyle/>
          <a:p>
            <a:r>
              <a:rPr lang="el-GR" sz="3600" u="sng" dirty="0"/>
              <a:t>Α. Πού βρίσκεται η Κύπρος;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689114"/>
            <a:ext cx="8412480" cy="602483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l-GR" sz="2600" dirty="0"/>
          </a:p>
          <a:p>
            <a:pPr>
              <a:buFont typeface="Wingdings" panose="05000000000000000000" pitchFamily="2" charset="2"/>
              <a:buChar char="Ø"/>
            </a:pPr>
            <a:r>
              <a:rPr lang="el-GR" dirty="0">
                <a:solidFill>
                  <a:srgbClr val="7030A0"/>
                </a:solidFill>
              </a:rPr>
              <a:t>Παρατηρώ την υδρόγειο σφαίρα και: </a:t>
            </a:r>
          </a:p>
          <a:p>
            <a:pPr marL="457200" indent="-457200">
              <a:buAutoNum type="arabicPeriod"/>
            </a:pPr>
            <a:r>
              <a:rPr lang="el-GR" sz="2400" dirty="0">
                <a:solidFill>
                  <a:srgbClr val="70AD47"/>
                </a:solidFill>
              </a:rPr>
              <a:t>Εντοπίζω</a:t>
            </a:r>
            <a:r>
              <a:rPr lang="el-GR" sz="2400" dirty="0">
                <a:solidFill>
                  <a:schemeClr val="accent6"/>
                </a:solidFill>
              </a:rPr>
              <a:t> και ονομάζω τον Ισημερινό και </a:t>
            </a:r>
          </a:p>
          <a:p>
            <a:pPr marL="0" indent="0">
              <a:buNone/>
            </a:pPr>
            <a:r>
              <a:rPr lang="el-GR" sz="2400" dirty="0">
                <a:solidFill>
                  <a:schemeClr val="accent6"/>
                </a:solidFill>
              </a:rPr>
              <a:t>τους πόλους της Γης.</a:t>
            </a:r>
          </a:p>
          <a:p>
            <a:pPr marL="457200" lvl="1" indent="0">
              <a:buNone/>
            </a:pPr>
            <a:r>
              <a:rPr lang="el-GR" dirty="0">
                <a:solidFill>
                  <a:schemeClr val="accent6"/>
                </a:solidFill>
              </a:rPr>
              <a:t>α. Σε τι φαίνεται να χωρίζει τη Γη ο Ισημερινός;</a:t>
            </a:r>
          </a:p>
          <a:p>
            <a:pPr marL="457200" lvl="1" indent="0">
              <a:buNone/>
            </a:pPr>
            <a:r>
              <a:rPr lang="el-GR" dirty="0">
                <a:solidFill>
                  <a:schemeClr val="accent6"/>
                </a:solidFill>
              </a:rPr>
              <a:t>β. Πώς ονομάζονται οι δύο αυτές περιοχές της Γης;</a:t>
            </a:r>
          </a:p>
          <a:p>
            <a:pPr marL="0" indent="0">
              <a:buNone/>
            </a:pPr>
            <a:endParaRPr lang="el-GR" sz="2400" dirty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el-GR" sz="2400" dirty="0">
                <a:solidFill>
                  <a:schemeClr val="accent6"/>
                </a:solidFill>
              </a:rPr>
              <a:t>2. Εντοπίζω την Κύπρο (</a:t>
            </a:r>
            <a:r>
              <a:rPr lang="en-US" sz="2400" dirty="0">
                <a:solidFill>
                  <a:srgbClr val="FF3300"/>
                </a:solidFill>
                <a:ea typeface="Times New Roman"/>
                <a:cs typeface="Times New Roman"/>
                <a:sym typeface="Wingdings 2"/>
              </a:rPr>
              <a:t></a:t>
            </a:r>
            <a:r>
              <a:rPr lang="el-GR" sz="2400" dirty="0">
                <a:solidFill>
                  <a:schemeClr val="accent6"/>
                </a:solidFill>
              </a:rPr>
              <a:t>)  και περιγράφω τη θέση της </a:t>
            </a:r>
          </a:p>
          <a:p>
            <a:pPr marL="0" indent="0">
              <a:buNone/>
            </a:pPr>
            <a:r>
              <a:rPr lang="el-GR" sz="2400" dirty="0">
                <a:solidFill>
                  <a:schemeClr val="accent6"/>
                </a:solidFill>
              </a:rPr>
              <a:t>στην υδρόγειο σφαίρα.</a:t>
            </a:r>
          </a:p>
          <a:p>
            <a:pPr marL="108000" indent="-180000"/>
            <a:r>
              <a:rPr lang="el-GR" sz="2200" b="1" i="1" dirty="0">
                <a:solidFill>
                  <a:srgbClr val="DF41BD"/>
                </a:solidFill>
              </a:rPr>
              <a:t>Σε ποια περιοχή της υδρογείου βρίσκεται η Κύπρος; </a:t>
            </a:r>
          </a:p>
          <a:p>
            <a:pPr marL="0" indent="0">
              <a:buNone/>
            </a:pPr>
            <a:r>
              <a:rPr lang="el-GR" sz="2000" b="1" i="1" dirty="0">
                <a:solidFill>
                  <a:srgbClr val="DF41BD"/>
                </a:solidFill>
              </a:rPr>
              <a:t>(δες εργασία 1β πιο πάνω)</a:t>
            </a:r>
          </a:p>
          <a:p>
            <a:pPr marL="0" indent="0">
              <a:buNone/>
            </a:pPr>
            <a:endParaRPr lang="el-GR" sz="2400" dirty="0">
              <a:solidFill>
                <a:srgbClr val="FF0000"/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90433F7-7B35-4631-85F8-33C265C48922}"/>
              </a:ext>
            </a:extLst>
          </p:cNvPr>
          <p:cNvGrpSpPr>
            <a:grpSpLocks noChangeAspect="1"/>
          </p:cNvGrpSpPr>
          <p:nvPr/>
        </p:nvGrpSpPr>
        <p:grpSpPr>
          <a:xfrm>
            <a:off x="7422374" y="886176"/>
            <a:ext cx="4593068" cy="4664388"/>
            <a:chOff x="1691680" y="129547"/>
            <a:chExt cx="5832648" cy="5923215"/>
          </a:xfrm>
        </p:grpSpPr>
        <p:pic>
          <p:nvPicPr>
            <p:cNvPr id="6" name="Picture 5" descr="http://gifninja.com/Workspace/35f9155c-4d1a-4648-9f64-9ac9771a2e51/0017.jpg">
              <a:extLst>
                <a:ext uri="{FF2B5EF4-FFF2-40B4-BE49-F238E27FC236}">
                  <a16:creationId xmlns:a16="http://schemas.microsoft.com/office/drawing/2014/main" id="{95C83292-29F8-46D7-B909-37FBBE031F5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1680" y="129547"/>
              <a:ext cx="5832648" cy="5923215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90A70BC3-812E-4B95-8A35-73E706B0D88B}"/>
                </a:ext>
              </a:extLst>
            </p:cNvPr>
            <p:cNvGrpSpPr/>
            <p:nvPr/>
          </p:nvGrpSpPr>
          <p:grpSpPr>
            <a:xfrm>
              <a:off x="1692328" y="1168719"/>
              <a:ext cx="5832000" cy="1885865"/>
              <a:chOff x="1692328" y="1224990"/>
              <a:chExt cx="5832000" cy="1885865"/>
            </a:xfrm>
          </p:grpSpPr>
          <p:sp>
            <p:nvSpPr>
              <p:cNvPr id="11" name="Text Box 2055">
                <a:extLst>
                  <a:ext uri="{FF2B5EF4-FFF2-40B4-BE49-F238E27FC236}">
                    <a16:creationId xmlns:a16="http://schemas.microsoft.com/office/drawing/2014/main" id="{EBEDCE4F-51B7-4659-ABA5-F846E801504A}"/>
                  </a:ext>
                </a:extLst>
              </p:cNvPr>
              <p:cNvSpPr txBox="1"/>
              <p:nvPr/>
            </p:nvSpPr>
            <p:spPr>
              <a:xfrm>
                <a:off x="4971805" y="1224990"/>
                <a:ext cx="489333" cy="56091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dirty="0">
                    <a:solidFill>
                      <a:srgbClr val="FF3300"/>
                    </a:solidFill>
                    <a:effectLst/>
                    <a:ea typeface="Times New Roman"/>
                    <a:cs typeface="Times New Roman"/>
                    <a:sym typeface="Wingdings 2"/>
                  </a:rPr>
                  <a:t></a:t>
                </a:r>
                <a:endParaRPr lang="en-US" dirty="0">
                  <a:effectLst/>
                  <a:ea typeface="Times New Roman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100" dirty="0">
                    <a:effectLst/>
                    <a:ea typeface="Times New Roman"/>
                    <a:cs typeface="Times New Roman"/>
                  </a:rPr>
                  <a:t> </a:t>
                </a:r>
              </a:p>
            </p:txBody>
          </p: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1BB47D39-95FA-4E86-BA04-350812FE15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92328" y="3094892"/>
                <a:ext cx="5832000" cy="15963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9EA86E02-E774-4A63-88CD-F809042DD4C2}"/>
              </a:ext>
            </a:extLst>
          </p:cNvPr>
          <p:cNvSpPr txBox="1"/>
          <p:nvPr/>
        </p:nvSpPr>
        <p:spPr>
          <a:xfrm>
            <a:off x="11195438" y="-8397"/>
            <a:ext cx="9965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/>
              <a:t>Μάθημα 1</a:t>
            </a:r>
            <a:endParaRPr lang="en-CY" sz="1400" b="1" dirty="0"/>
          </a:p>
        </p:txBody>
      </p:sp>
    </p:spTree>
    <p:extLst>
      <p:ext uri="{BB962C8B-B14F-4D97-AF65-F5344CB8AC3E}">
        <p14:creationId xmlns:p14="http://schemas.microsoft.com/office/powerpoint/2010/main" val="3060470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0988" y="-264492"/>
            <a:ext cx="8570844" cy="1145615"/>
          </a:xfrm>
        </p:spPr>
        <p:txBody>
          <a:bodyPr>
            <a:normAutofit/>
          </a:bodyPr>
          <a:lstStyle/>
          <a:p>
            <a:r>
              <a:rPr lang="el-GR" sz="3600" u="sng" dirty="0"/>
              <a:t>Β. Η Κύπρος στην Ευρώπη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55" y="685938"/>
            <a:ext cx="12178745" cy="613230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l-GR" sz="2600" dirty="0">
                <a:solidFill>
                  <a:srgbClr val="7030A0"/>
                </a:solidFill>
              </a:rPr>
              <a:t> </a:t>
            </a:r>
            <a:r>
              <a:rPr lang="el-GR" dirty="0">
                <a:solidFill>
                  <a:srgbClr val="7030A0"/>
                </a:solidFill>
              </a:rPr>
              <a:t>Παρατηρώ τον χάρτη της Ευρώπης και:</a:t>
            </a:r>
          </a:p>
          <a:p>
            <a:pPr marL="514350" indent="-514350">
              <a:buAutoNum type="arabicPeriod"/>
            </a:pPr>
            <a:r>
              <a:rPr lang="el-GR" sz="2600" dirty="0">
                <a:solidFill>
                  <a:srgbClr val="70AD47"/>
                </a:solidFill>
              </a:rPr>
              <a:t>Εντοπίζω την Κύπρο και την κυκλώνω.</a:t>
            </a:r>
          </a:p>
          <a:p>
            <a:pPr marL="514350" indent="-514350">
              <a:buAutoNum type="arabicPeriod"/>
            </a:pPr>
            <a:r>
              <a:rPr lang="el-GR" sz="2600" dirty="0">
                <a:solidFill>
                  <a:srgbClr val="70AD47"/>
                </a:solidFill>
              </a:rPr>
              <a:t>Περιγράφω τη θέση της Κύπρου στην Ευρώπη, με τη βοήθεια του σταυρού προσανατολισμού.</a:t>
            </a:r>
          </a:p>
          <a:p>
            <a:pPr marL="0" indent="0">
              <a:buNone/>
            </a:pPr>
            <a:endParaRPr lang="el-GR" sz="2600" dirty="0"/>
          </a:p>
          <a:p>
            <a:pPr marL="0" indent="0">
              <a:buNone/>
            </a:pPr>
            <a:endParaRPr lang="el-GR" sz="2600" dirty="0"/>
          </a:p>
          <a:p>
            <a:r>
              <a:rPr lang="el-GR" sz="2200" i="1" dirty="0">
                <a:solidFill>
                  <a:srgbClr val="006600"/>
                </a:solidFill>
              </a:rPr>
              <a:t>Σε ποιο μέρος της Ευρώπης βρίσκεται η Κύπρος;</a:t>
            </a:r>
          </a:p>
          <a:p>
            <a:pPr marL="0" indent="0">
              <a:buNone/>
            </a:pPr>
            <a:endParaRPr lang="el-GR" sz="2600" dirty="0"/>
          </a:p>
          <a:p>
            <a:pPr marL="0" indent="0">
              <a:buNone/>
            </a:pPr>
            <a:endParaRPr lang="el-GR" sz="2400" dirty="0">
              <a:solidFill>
                <a:srgbClr val="FF0000"/>
              </a:solidFill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631B2682-B32E-494D-9A87-1803570A2C48}"/>
              </a:ext>
            </a:extLst>
          </p:cNvPr>
          <p:cNvGrpSpPr/>
          <p:nvPr/>
        </p:nvGrpSpPr>
        <p:grpSpPr>
          <a:xfrm>
            <a:off x="5849493" y="2254102"/>
            <a:ext cx="6288307" cy="4547298"/>
            <a:chOff x="3359249" y="1197984"/>
            <a:chExt cx="6770377" cy="487196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4E077B48-2D3D-4085-8973-3A8EC1A976F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59249" y="1197984"/>
              <a:ext cx="6770377" cy="487196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1020D210-3ADC-4736-B7EF-BCE1181EF72B}"/>
                </a:ext>
              </a:extLst>
            </p:cNvPr>
            <p:cNvGrpSpPr/>
            <p:nvPr/>
          </p:nvGrpSpPr>
          <p:grpSpPr>
            <a:xfrm>
              <a:off x="5124734" y="3077570"/>
              <a:ext cx="1357952" cy="1487738"/>
              <a:chOff x="5188902" y="2372360"/>
              <a:chExt cx="1814196" cy="2113280"/>
            </a:xfrm>
          </p:grpSpPr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AFC7A913-5BCD-4CC5-8DAF-2D131DE529DD}"/>
                  </a:ext>
                </a:extLst>
              </p:cNvPr>
              <p:cNvGrpSpPr/>
              <p:nvPr/>
            </p:nvGrpSpPr>
            <p:grpSpPr>
              <a:xfrm>
                <a:off x="5188902" y="2372360"/>
                <a:ext cx="1814196" cy="2113280"/>
                <a:chOff x="0" y="0"/>
                <a:chExt cx="1814196" cy="2113280"/>
              </a:xfrm>
            </p:grpSpPr>
            <p:grpSp>
              <p:nvGrpSpPr>
                <p:cNvPr id="21" name="Group 20">
                  <a:extLst>
                    <a:ext uri="{FF2B5EF4-FFF2-40B4-BE49-F238E27FC236}">
                      <a16:creationId xmlns:a16="http://schemas.microsoft.com/office/drawing/2014/main" id="{CA531396-F773-4C8D-8F4B-E2FD3EE292DF}"/>
                    </a:ext>
                  </a:extLst>
                </p:cNvPr>
                <p:cNvGrpSpPr/>
                <p:nvPr/>
              </p:nvGrpSpPr>
              <p:grpSpPr>
                <a:xfrm>
                  <a:off x="0" y="0"/>
                  <a:ext cx="1814196" cy="2113280"/>
                  <a:chOff x="0" y="0"/>
                  <a:chExt cx="1814196" cy="2113280"/>
                </a:xfrm>
              </p:grpSpPr>
              <p:grpSp>
                <p:nvGrpSpPr>
                  <p:cNvPr id="23" name="Group 22">
                    <a:extLst>
                      <a:ext uri="{FF2B5EF4-FFF2-40B4-BE49-F238E27FC236}">
                        <a16:creationId xmlns:a16="http://schemas.microsoft.com/office/drawing/2014/main" id="{0E0CF0A3-8BED-4072-A8E8-595ED395575B}"/>
                      </a:ext>
                    </a:extLst>
                  </p:cNvPr>
                  <p:cNvGrpSpPr/>
                  <p:nvPr/>
                </p:nvGrpSpPr>
                <p:grpSpPr>
                  <a:xfrm>
                    <a:off x="0" y="0"/>
                    <a:ext cx="1814196" cy="2113280"/>
                    <a:chOff x="0" y="0"/>
                    <a:chExt cx="1814196" cy="2113280"/>
                  </a:xfrm>
                </p:grpSpPr>
                <p:grpSp>
                  <p:nvGrpSpPr>
                    <p:cNvPr id="25" name="Group 24">
                      <a:extLst>
                        <a:ext uri="{FF2B5EF4-FFF2-40B4-BE49-F238E27FC236}">
                          <a16:creationId xmlns:a16="http://schemas.microsoft.com/office/drawing/2014/main" id="{5214F3F2-A6B7-4DAA-AF16-99683316292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0" y="0"/>
                      <a:ext cx="1814196" cy="2113280"/>
                      <a:chOff x="0" y="0"/>
                      <a:chExt cx="1814196" cy="2113280"/>
                    </a:xfrm>
                  </p:grpSpPr>
                  <p:sp>
                    <p:nvSpPr>
                      <p:cNvPr id="27" name="Rectangle 26">
                        <a:extLst>
                          <a:ext uri="{FF2B5EF4-FFF2-40B4-BE49-F238E27FC236}">
                            <a16:creationId xmlns:a16="http://schemas.microsoft.com/office/drawing/2014/main" id="{DBB81F7D-70CA-4806-8DFA-A7AAF5ED7D5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18079" y="420772"/>
                        <a:ext cx="628650" cy="36956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lIns="91440" tIns="45720" rIns="91440" bIns="45720">
                        <a:noAutofit/>
                      </a:bodyPr>
                      <a:lstStyle/>
                      <a:p>
                        <a:pPr algn="ctr">
                          <a:spcAft>
                            <a:spcPts val="0"/>
                          </a:spcAft>
                        </a:pPr>
                        <a:r>
                          <a:rPr lang="en-US" sz="1400" b="1" kern="1200" dirty="0">
                            <a:ln>
                              <a:noFill/>
                            </a:ln>
                            <a:effectLst>
                              <a:outerShdw blurRad="69850" dist="43180" dir="5400000" sx="0" sy="0">
                                <a:srgbClr val="000000">
                                  <a:alpha val="65000"/>
                                </a:srgbClr>
                              </a:outerShdw>
                            </a:effectLst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B</a:t>
                        </a:r>
                        <a:r>
                          <a:rPr lang="el-GR" sz="1400" b="1" kern="1200" dirty="0">
                            <a:ln>
                              <a:noFill/>
                            </a:ln>
                            <a:effectLst>
                              <a:outerShdw blurRad="69850" dist="43180" dir="5400000" sx="0" sy="0">
                                <a:srgbClr val="000000">
                                  <a:alpha val="65000"/>
                                </a:srgbClr>
                              </a:outerShdw>
                            </a:effectLst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Α</a:t>
                        </a:r>
                        <a:endParaRPr lang="en-CY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endParaRPr>
                      </a:p>
                    </p:txBody>
                  </p:sp>
                  <p:grpSp>
                    <p:nvGrpSpPr>
                      <p:cNvPr id="28" name="Group 27">
                        <a:extLst>
                          <a:ext uri="{FF2B5EF4-FFF2-40B4-BE49-F238E27FC236}">
                            <a16:creationId xmlns:a16="http://schemas.microsoft.com/office/drawing/2014/main" id="{E2CA3444-A3C8-4890-AF4C-51FB8981F179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0" y="0"/>
                        <a:ext cx="1814196" cy="2113280"/>
                        <a:chOff x="10118" y="44720"/>
                        <a:chExt cx="1195263" cy="1752923"/>
                      </a:xfrm>
                    </p:grpSpPr>
                    <p:sp>
                      <p:nvSpPr>
                        <p:cNvPr id="29" name="Rectangle 28">
                          <a:extLst>
                            <a:ext uri="{FF2B5EF4-FFF2-40B4-BE49-F238E27FC236}">
                              <a16:creationId xmlns:a16="http://schemas.microsoft.com/office/drawing/2014/main" id="{9776840C-E35C-4E9C-860F-4F78FE1834E3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507768" y="44720"/>
                          <a:ext cx="231775" cy="56070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lIns="91440" tIns="45720" rIns="91440" bIns="45720">
                          <a:noAutofit/>
                        </a:bodyPr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b="1" kern="1200" dirty="0">
                              <a:ln>
                                <a:noFill/>
                              </a:ln>
                              <a:effectLst>
                                <a:outerShdw blurRad="69850" dist="43180" dir="5400000" sx="0" sy="0">
                                  <a:srgbClr val="000000">
                                    <a:alpha val="65000"/>
                                  </a:srgbClr>
                                </a:outerShdw>
                              </a:effectLst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</a:t>
                          </a:r>
                          <a:endParaRPr lang="en-CY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30" name="Quad Arrow 3">
                          <a:extLst>
                            <a:ext uri="{FF2B5EF4-FFF2-40B4-BE49-F238E27FC236}">
                              <a16:creationId xmlns:a16="http://schemas.microsoft.com/office/drawing/2014/main" id="{47FD244D-BBC5-4319-8258-C5141CB3A04D}"/>
                            </a:ext>
                          </a:extLst>
                        </p:cNvPr>
                        <p:cNvSpPr>
                          <a:spLocks noChangeAspect="1"/>
                        </p:cNvSpPr>
                        <p:nvPr/>
                      </p:nvSpPr>
                      <p:spPr>
                        <a:xfrm>
                          <a:off x="277700" y="452564"/>
                          <a:ext cx="687673" cy="865749"/>
                        </a:xfrm>
                        <a:prstGeom prst="quadArrow">
                          <a:avLst>
                            <a:gd name="adj1" fmla="val 1298"/>
                            <a:gd name="adj2" fmla="val 3332"/>
                            <a:gd name="adj3" fmla="val 15657"/>
                          </a:avLst>
                        </a:prstGeom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l-GR" sz="1100">
                              <a:effectLst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CY" sz="1100"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31" name="Rectangle 30">
                          <a:extLst>
                            <a:ext uri="{FF2B5EF4-FFF2-40B4-BE49-F238E27FC236}">
                              <a16:creationId xmlns:a16="http://schemas.microsoft.com/office/drawing/2014/main" id="{A62EEB1E-2F46-43E5-8FFA-1DE362A8910E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496403" y="1236938"/>
                          <a:ext cx="231775" cy="56070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lIns="91440" tIns="45720" rIns="91440" bIns="45720">
                          <a:noAutofit/>
                        </a:bodyPr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b="1" kern="1200" dirty="0">
                              <a:ln>
                                <a:noFill/>
                              </a:ln>
                              <a:effectLst>
                                <a:outerShdw blurRad="69850" dist="43180" dir="5400000" sx="0" sy="0">
                                  <a:srgbClr val="000000">
                                    <a:alpha val="65000"/>
                                  </a:srgbClr>
                                </a:outerShdw>
                              </a:effectLst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</a:t>
                          </a:r>
                          <a:endParaRPr lang="en-CY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32" name="Rectangle 31">
                          <a:extLst>
                            <a:ext uri="{FF2B5EF4-FFF2-40B4-BE49-F238E27FC236}">
                              <a16:creationId xmlns:a16="http://schemas.microsoft.com/office/drawing/2014/main" id="{28A6CF4A-38AC-4C8F-8084-2CFBF2B0C520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73606" y="625181"/>
                          <a:ext cx="231775" cy="56070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lIns="91440" tIns="45720" rIns="91440" bIns="45720">
                          <a:noAutofit/>
                        </a:bodyPr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b="1" kern="1200" dirty="0">
                              <a:ln>
                                <a:noFill/>
                              </a:ln>
                              <a:effectLst>
                                <a:outerShdw blurRad="69850" dist="43180" dir="5400000" sx="0" sy="0">
                                  <a:srgbClr val="000000">
                                    <a:alpha val="65000"/>
                                  </a:srgbClr>
                                </a:outerShdw>
                              </a:effectLst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</a:t>
                          </a:r>
                          <a:endParaRPr lang="en-CY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33" name="Rectangle 32">
                          <a:extLst>
                            <a:ext uri="{FF2B5EF4-FFF2-40B4-BE49-F238E27FC236}">
                              <a16:creationId xmlns:a16="http://schemas.microsoft.com/office/drawing/2014/main" id="{EC5D12BD-F91C-4F7F-A456-8E97F63304FF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118" y="643753"/>
                          <a:ext cx="231775" cy="56070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lIns="91440" tIns="45720" rIns="91440" bIns="45720">
                          <a:noAutofit/>
                        </a:bodyPr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l-GR" sz="2400" b="1" kern="1200" dirty="0">
                              <a:ln>
                                <a:noFill/>
                              </a:ln>
                              <a:effectLst>
                                <a:outerShdw blurRad="69850" dist="43180" dir="5400000" sx="0" sy="0">
                                  <a:srgbClr val="000000">
                                    <a:alpha val="65000"/>
                                  </a:srgbClr>
                                </a:outerShdw>
                              </a:effectLst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Δ</a:t>
                          </a:r>
                          <a:endParaRPr lang="en-CY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p:txBody>
                    </p:sp>
                  </p:grpSp>
                </p:grpSp>
                <p:sp>
                  <p:nvSpPr>
                    <p:cNvPr id="26" name="Rectangle 25">
                      <a:extLst>
                        <a:ext uri="{FF2B5EF4-FFF2-40B4-BE49-F238E27FC236}">
                          <a16:creationId xmlns:a16="http://schemas.microsoft.com/office/drawing/2014/main" id="{24655C1B-567D-4F05-ACC7-FDCC2E5EB1D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35171" y="1192367"/>
                      <a:ext cx="628650" cy="36956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91440" tIns="45720" rIns="91440" bIns="45720">
                      <a:noAutofit/>
                    </a:bodyPr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 b="1" kern="1200" dirty="0">
                          <a:ln>
                            <a:noFill/>
                          </a:ln>
                          <a:effectLst>
                            <a:outerShdw blurRad="69850" dist="43180" dir="5400000" sx="0" sy="0">
                              <a:srgbClr val="000000">
                                <a:alpha val="65000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ΝΑ</a:t>
                      </a:r>
                      <a:endParaRPr lang="en-CY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24" name="Rectangle 23">
                    <a:extLst>
                      <a:ext uri="{FF2B5EF4-FFF2-40B4-BE49-F238E27FC236}">
                        <a16:creationId xmlns:a16="http://schemas.microsoft.com/office/drawing/2014/main" id="{857B3735-E10D-43C9-88B1-A1D7D5209879}"/>
                      </a:ext>
                    </a:extLst>
                  </p:cNvPr>
                  <p:cNvSpPr/>
                  <p:nvPr/>
                </p:nvSpPr>
                <p:spPr>
                  <a:xfrm>
                    <a:off x="198245" y="421013"/>
                    <a:ext cx="628650" cy="369569"/>
                  </a:xfrm>
                  <a:prstGeom prst="rect">
                    <a:avLst/>
                  </a:prstGeom>
                  <a:noFill/>
                </p:spPr>
                <p:txBody>
                  <a:bodyPr wrap="square" lIns="91440" tIns="45720" rIns="91440" bIns="45720">
                    <a:no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en-US" sz="1400" b="1" kern="1200" dirty="0">
                        <a:ln>
                          <a:noFill/>
                        </a:ln>
                        <a:effectLst>
                          <a:outerShdw blurRad="69850" dist="43180" dir="5400000" sx="0" sy="0">
                            <a:srgbClr val="000000">
                              <a:alpha val="65000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B</a:t>
                    </a:r>
                    <a:r>
                      <a:rPr lang="el-GR" sz="1400" b="1" kern="1200" dirty="0">
                        <a:ln>
                          <a:noFill/>
                        </a:ln>
                        <a:effectLst>
                          <a:outerShdw blurRad="69850" dist="43180" dir="5400000" sx="0" sy="0">
                            <a:srgbClr val="000000">
                              <a:alpha val="65000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Δ</a:t>
                    </a:r>
                    <a:endParaRPr lang="en-CY" sz="14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22" name="Rectangle 21">
                  <a:extLst>
                    <a:ext uri="{FF2B5EF4-FFF2-40B4-BE49-F238E27FC236}">
                      <a16:creationId xmlns:a16="http://schemas.microsoft.com/office/drawing/2014/main" id="{A010F0D6-2712-4D0A-B97E-F2621ABAD8BB}"/>
                    </a:ext>
                  </a:extLst>
                </p:cNvPr>
                <p:cNvSpPr/>
                <p:nvPr/>
              </p:nvSpPr>
              <p:spPr>
                <a:xfrm>
                  <a:off x="250167" y="1208900"/>
                  <a:ext cx="628650" cy="369569"/>
                </a:xfrm>
                <a:prstGeom prst="rect">
                  <a:avLst/>
                </a:prstGeom>
                <a:noFill/>
              </p:spPr>
              <p:txBody>
                <a:bodyPr wrap="square" lIns="91440" tIns="45720" rIns="91440" bIns="45720"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el-GR" sz="1400" b="1" kern="1200" dirty="0">
                      <a:ln>
                        <a:noFill/>
                      </a:ln>
                      <a:effectLst>
                        <a:outerShdw blurRad="69850" dist="43180" dir="5400000" sx="0" sy="0">
                          <a:srgbClr val="000000">
                            <a:alpha val="65000"/>
                          </a:srgbClr>
                        </a:outerShdw>
                      </a:effectLst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ΝΔ</a:t>
                  </a:r>
                  <a:endParaRPr lang="en-CY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34" name="Quad Arrow 3">
                <a:extLst>
                  <a:ext uri="{FF2B5EF4-FFF2-40B4-BE49-F238E27FC236}">
                    <a16:creationId xmlns:a16="http://schemas.microsoft.com/office/drawing/2014/main" id="{EB40436F-4985-4D65-A8C8-BEFFCD2BC88A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2632221">
                <a:off x="5718330" y="2984679"/>
                <a:ext cx="800481" cy="800482"/>
              </a:xfrm>
              <a:prstGeom prst="quadArrow">
                <a:avLst>
                  <a:gd name="adj1" fmla="val 1298"/>
                  <a:gd name="adj2" fmla="val 3332"/>
                  <a:gd name="adj3" fmla="val 1565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l-GR" sz="11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CY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27596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340</Words>
  <Application>Microsoft Office PowerPoint</Application>
  <PresentationFormat>Widescreen</PresentationFormat>
  <Paragraphs>53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Wingdings</vt:lpstr>
      <vt:lpstr>Office Theme</vt:lpstr>
      <vt:lpstr>Πού βρίσκεται η Κύπρος;</vt:lpstr>
      <vt:lpstr>Α. Πού βρίσκεται η Κύπρος;</vt:lpstr>
      <vt:lpstr>Β. Η Κύπρος στην Ευρώπη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Βόρεια Αμερική</dc:title>
  <dc:creator>user</dc:creator>
  <cp:lastModifiedBy>Simoni Angastinioti</cp:lastModifiedBy>
  <cp:revision>59</cp:revision>
  <dcterms:created xsi:type="dcterms:W3CDTF">2020-03-21T13:27:57Z</dcterms:created>
  <dcterms:modified xsi:type="dcterms:W3CDTF">2020-04-06T11:01:10Z</dcterms:modified>
</cp:coreProperties>
</file>