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56" r:id="rId3"/>
    <p:sldId id="265" r:id="rId4"/>
    <p:sldId id="261" r:id="rId5"/>
    <p:sldId id="258" r:id="rId6"/>
    <p:sldId id="262" r:id="rId7"/>
    <p:sldId id="263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4EBB1-B0FF-4CF6-86FC-B6AB54B02396}" type="datetimeFigureOut">
              <a:rPr lang="el-GR" smtClean="0"/>
              <a:t>24/4/2020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D2167-D484-4D9B-BBBC-ACA9950ACD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6383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D2167-D484-4D9B-BBBC-ACA9950ACDA1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8577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D2167-D484-4D9B-BBBC-ACA9950ACDA1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4786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BD2167-D484-4D9B-BBBC-ACA9950ACDA1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6028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0BCF3-49C3-4C66-9EE8-9E6ECACB2824}" type="datetime1">
              <a:rPr lang="el-GR" smtClean="0"/>
              <a:t>24/4/2020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Ομάδα Φυσικής Αγωγής ΥΠΠΑΝ, ΔΗΜΟΤΙΚΗ ΕΚΠΑΙΔΕΥΣΗ                                                              Απρίλιος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159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9137-A85D-4ABC-A796-E5CE41A79FA8}" type="datetime1">
              <a:rPr lang="el-GR" smtClean="0"/>
              <a:t>24/4/2020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Ομάδα Φυσικής Αγωγής ΥΠΠΑΝ, ΔΗΜΟΤΙΚΗ ΕΚΠΑΙΔΕΥΣΗ                                                              Απρίλιος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7963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8AEF6-D63F-4FE8-AB81-466F9F65B3A9}" type="datetime1">
              <a:rPr lang="el-GR" smtClean="0"/>
              <a:t>24/4/2020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Ομάδα Φυσικής Αγωγής ΥΠΠΑΝ, ΔΗΜΟΤΙΚΗ ΕΚΠΑΙΔΕΥΣΗ                                                              Απρίλιος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084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23E8-650A-4C80-9824-ADC5CDB25582}" type="datetime1">
              <a:rPr lang="el-GR" smtClean="0"/>
              <a:t>24/4/2020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Ομάδα Φυσικής Αγωγής ΥΠΠΑΝ, ΔΗΜΟΤΙΚΗ ΕΚΠΑΙΔΕΥΣΗ                                                              Απρίλιος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098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DD613-7870-4EDA-9AEB-16F41643B06A}" type="datetime1">
              <a:rPr lang="el-GR" smtClean="0"/>
              <a:t>24/4/2020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Ομάδα Φυσικής Αγωγής ΥΠΠΑΝ, ΔΗΜΟΤΙΚΗ ΕΚΠΑΙΔΕΥΣΗ                                                              Απρίλιος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871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9BCD7-F04F-4005-8708-43932C41BFFF}" type="datetime1">
              <a:rPr lang="el-GR" smtClean="0"/>
              <a:t>24/4/2020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Ομάδα Φυσικής Αγωγής ΥΠΠΑΝ, ΔΗΜΟΤΙΚΗ ΕΚΠΑΙΔΕΥΣΗ                                                              Απρίλιος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460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AFEE-48BD-46E6-8C31-1AE1F13B6FE1}" type="datetime1">
              <a:rPr lang="el-GR" smtClean="0"/>
              <a:t>24/4/2020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Ομάδα Φυσικής Αγωγής ΥΠΠΑΝ, ΔΗΜΟΤΙΚΗ ΕΚΠΑΙΔΕΥΣΗ                                                              Απρίλιος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185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80A19-968B-4A41-9BBF-46F6A6BB12DF}" type="datetime1">
              <a:rPr lang="el-GR" smtClean="0"/>
              <a:t>24/4/2020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Ομάδα Φυσικής Αγωγής ΥΠΠΑΝ, ΔΗΜΟΤΙΚΗ ΕΚΠΑΙΔΕΥΣΗ                                                              Απρίλιος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435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B49EA-3D1D-4D2A-9398-8AABC4BB91CC}" type="datetime1">
              <a:rPr lang="el-GR" smtClean="0"/>
              <a:t>24/4/2020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Ομάδα Φυσικής Αγωγής ΥΠΠΑΝ, ΔΗΜΟΤΙΚΗ ΕΚΠΑΙΔΕΥΣΗ                                                              Απρίλιος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9782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F218-865C-4083-B7B0-9919985A395A}" type="datetime1">
              <a:rPr lang="el-GR" smtClean="0"/>
              <a:t>24/4/2020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Ομάδα Φυσικής Αγωγής ΥΠΠΑΝ, ΔΗΜΟΤΙΚΗ ΕΚΠΑΙΔΕΥΣΗ                                                              Απρίλιος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81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6525F-16A3-412A-9EF7-0C89C9B07AFC}" type="datetime1">
              <a:rPr lang="el-GR" smtClean="0"/>
              <a:t>24/4/2020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Ομάδα Φυσικής Αγωγής ΥΠΠΑΝ, ΔΗΜΟΤΙΚΗ ΕΚΠΑΙΔΕΥΣΗ                                                              Απρίλιος 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498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A5B1C-CC3F-4125-BDD9-23001AC7E308}" type="datetime1">
              <a:rPr lang="el-GR" smtClean="0"/>
              <a:t>24/4/2020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Ομάδα Φυσικής Αγωγής ΥΠΠΑΝ, ΔΗΜΟΤΙΚΗ ΕΚΠΑΙΔΕΥΣΗ                                                              Απρίλιος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878EC-431D-4636-84CC-6AEC5A87827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60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png"/><Relationship Id="rId7" Type="http://schemas.openxmlformats.org/officeDocument/2006/relationships/hyperlink" Target="https://youtu.be/-KYq-iw4fck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youtu.be/4WJhhSJCg9Q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4783" y="325090"/>
            <a:ext cx="9144000" cy="2387600"/>
          </a:xfrm>
        </p:spPr>
        <p:txBody>
          <a:bodyPr/>
          <a:lstStyle/>
          <a:p>
            <a:pPr lvl="0">
              <a:spcBef>
                <a:spcPts val="1000"/>
              </a:spcBef>
            </a:pPr>
            <a:r>
              <a:rPr lang="el-GR" sz="1900" b="1" dirty="0">
                <a:solidFill>
                  <a:srgbClr val="7030A0"/>
                </a:solidFill>
                <a:latin typeface="Calibri" panose="020F0502020204030204"/>
                <a:ea typeface="+mn-ea"/>
                <a:cs typeface="+mn-cs"/>
              </a:rPr>
              <a:t>Παιχνίδια μετακινήσεων …</a:t>
            </a:r>
            <a:br>
              <a:rPr lang="el-GR" sz="1900" b="1" dirty="0">
                <a:solidFill>
                  <a:srgbClr val="7030A0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l-GR" sz="1900" b="1" dirty="0">
                <a:solidFill>
                  <a:srgbClr val="7030A0"/>
                </a:solidFill>
                <a:latin typeface="Calibri" panose="020F0502020204030204"/>
                <a:ea typeface="+mn-ea"/>
                <a:cs typeface="+mn-cs"/>
              </a:rPr>
              <a:t>… για ενδυνάμωση, αντοχή και συντονισμό!</a:t>
            </a:r>
            <a:br>
              <a:rPr lang="el-GR" sz="1900" b="1" dirty="0">
                <a:solidFill>
                  <a:srgbClr val="7030A0"/>
                </a:solidFill>
                <a:latin typeface="Calibri" panose="020F0502020204030204"/>
                <a:ea typeface="+mn-ea"/>
                <a:cs typeface="+mn-cs"/>
              </a:rPr>
            </a:b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4783" y="4578903"/>
            <a:ext cx="9144000" cy="847436"/>
          </a:xfrm>
        </p:spPr>
        <p:txBody>
          <a:bodyPr>
            <a:normAutofit/>
          </a:bodyPr>
          <a:lstStyle/>
          <a:p>
            <a:r>
              <a:rPr lang="el-GR" sz="1800" b="1" dirty="0">
                <a:solidFill>
                  <a:srgbClr val="7030A0"/>
                </a:solidFill>
              </a:rPr>
              <a:t>Μια επιλογή που μπορεί να συμπεριληφθεί στο</a:t>
            </a:r>
          </a:p>
          <a:p>
            <a:r>
              <a:rPr lang="el-GR" sz="1800" b="1" dirty="0">
                <a:solidFill>
                  <a:srgbClr val="7030A0"/>
                </a:solidFill>
              </a:rPr>
              <a:t> Ημερολόγιο Καθημερινής Άσκησης</a:t>
            </a:r>
            <a:endParaRPr lang="en-US" sz="1800" b="1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b="1" dirty="0"/>
              <a:t>Ομάδα Φυσικής Αγωγής ΥΠΠΑΝ, ΔΗΜΟΤΙΚΗ ΕΚΠΑΙΔΕΥΣΗ                                                              Απρίλιος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1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456519" y="213325"/>
            <a:ext cx="11340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Φυσική Δραστηριότητα                                             Α΄, Β΄, </a:t>
            </a:r>
            <a:r>
              <a:rPr lang="el-G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</a:t>
            </a:r>
            <a:r>
              <a:rPr lang="el-GR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΄τάξη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AutoShape 2" descr="Agility Ladder Drills – WorkoutLabs Exercise Guide"/>
          <p:cNvSpPr>
            <a:spLocks noChangeAspect="1" noChangeArrowheads="1"/>
          </p:cNvSpPr>
          <p:nvPr/>
        </p:nvSpPr>
        <p:spPr bwMode="auto">
          <a:xfrm>
            <a:off x="238125" y="2148326"/>
            <a:ext cx="2571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7337" y="2078776"/>
            <a:ext cx="2143125" cy="214312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296517" y="2404487"/>
            <a:ext cx="290087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ΣΚΑΛΑ ΕΥΚΙΝΗΣΙΑΣ</a:t>
            </a:r>
          </a:p>
        </p:txBody>
      </p:sp>
    </p:spTree>
    <p:extLst>
      <p:ext uri="{BB962C8B-B14F-4D97-AF65-F5344CB8AC3E}">
        <p14:creationId xmlns:p14="http://schemas.microsoft.com/office/powerpoint/2010/main" val="105498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008746"/>
            <a:ext cx="10515600" cy="5239707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l-GR" sz="1900" b="1" dirty="0">
                <a:solidFill>
                  <a:srgbClr val="FF0000"/>
                </a:solidFill>
              </a:rPr>
              <a:t>Γενικές Οδηγίες:</a:t>
            </a:r>
          </a:p>
          <a:p>
            <a:pPr marL="0" lvl="0" indent="0">
              <a:buNone/>
            </a:pPr>
            <a:endParaRPr lang="el-GR" sz="19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sz="1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Μπορούμε να κάνουμε επιλογή ασκήσεων και να τις εναλλάσσουμε στο Ημερολόγιο Καθημερινής Άσκησης.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el-GR" sz="1600" b="1" dirty="0">
              <a:solidFill>
                <a:srgbClr val="7030A0"/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l-GR" sz="1600" b="1" dirty="0">
                <a:solidFill>
                  <a:srgbClr val="7030A0"/>
                </a:solidFill>
              </a:rPr>
              <a:t>Το πρόγραμμα αυτό μπορεί να γίνεται 2 – 3 φορές τη βδομάδα! 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el-GR" sz="1600" b="1" dirty="0">
              <a:solidFill>
                <a:srgbClr val="7030A0"/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l-GR" sz="1600" b="1" dirty="0">
                <a:solidFill>
                  <a:srgbClr val="7030A0"/>
                </a:solidFill>
              </a:rPr>
              <a:t>Στην αρχή μπορούμε να κάνουμε 5</a:t>
            </a:r>
            <a:r>
              <a:rPr lang="en-US" sz="1600" b="1" dirty="0">
                <a:solidFill>
                  <a:srgbClr val="7030A0"/>
                </a:solidFill>
              </a:rPr>
              <a:t> </a:t>
            </a:r>
            <a:r>
              <a:rPr lang="el-GR" sz="1600" b="1" dirty="0">
                <a:solidFill>
                  <a:srgbClr val="7030A0"/>
                </a:solidFill>
              </a:rPr>
              <a:t>λεπτά και μετά σιγά σιγά να αυξάνουμε το χρόνο!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el-GR" sz="1600" b="1" dirty="0">
              <a:solidFill>
                <a:srgbClr val="7030A0"/>
              </a:solidFill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l-GR" sz="1600" b="1" dirty="0">
                <a:solidFill>
                  <a:srgbClr val="7030A0"/>
                </a:solidFill>
              </a:rPr>
              <a:t>Φοράμε άνετα ρούχα και οπωσδήποτε αθλητικά παπούτσια!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el-GR" sz="16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l-GR" sz="1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Αφήνουμε πίσω κάποια μετακίνηση</a:t>
            </a:r>
            <a:r>
              <a:rPr lang="en-US" sz="1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l-GR" sz="1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εάν νιώθουμε ότι δεν μπορούμε να την κάνουμε!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el-GR" sz="16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l-GR" sz="1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Κάνουμε διάλειμμα 1 λεπτού στο ενδιάμεσο των αποστολών!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l-GR" sz="16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l-GR" sz="1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 νιώσουμε δυσφορία</a:t>
            </a:r>
            <a:r>
              <a:rPr lang="en-US" sz="1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l-GR" sz="1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τότε σταματάμε την άσκηση!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l-GR" sz="1800" dirty="0"/>
          </a:p>
          <a:p>
            <a:pPr marL="0" indent="0">
              <a:buNone/>
            </a:pPr>
            <a:endParaRPr lang="el-GR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2</a:t>
            </a:fld>
            <a:endParaRPr lang="el-GR"/>
          </a:p>
        </p:txBody>
      </p:sp>
      <p:sp>
        <p:nvSpPr>
          <p:cNvPr id="17" name="Footer Placeholder 3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/>
              <a:t>Ομάδα Φυσικής Αγωγής ΥΠΠΑΝ, ΔΗΜΟΤΙΚΗ ΕΚΠΑΙΔΕΥΣΗ                                                              Απρίλιος 2020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5736" y="231487"/>
            <a:ext cx="11340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Φυσική Δραστηριότητα                                             Α΄, Β΄, </a:t>
            </a:r>
            <a:r>
              <a:rPr lang="el-G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</a:t>
            </a:r>
            <a:r>
              <a:rPr lang="el-GR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΄τάξη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BFA94E-4BD4-4B15-B8F0-03636657D16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814"/>
          <a:stretch/>
        </p:blipFill>
        <p:spPr>
          <a:xfrm>
            <a:off x="6851560" y="2091961"/>
            <a:ext cx="1081826" cy="9019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0427D14-86C1-4DF3-A61D-529395A374C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229" y="3628271"/>
            <a:ext cx="825157" cy="55412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101" y="4716231"/>
            <a:ext cx="916256" cy="998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648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692603"/>
            <a:ext cx="10515600" cy="4999158"/>
          </a:xfrm>
        </p:spPr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r>
              <a:rPr lang="el-GR" sz="2300" b="1" dirty="0"/>
              <a:t>                                                        </a:t>
            </a:r>
            <a:r>
              <a:rPr lang="el-GR" sz="2300" b="1" dirty="0">
                <a:solidFill>
                  <a:srgbClr val="FF0000"/>
                </a:solidFill>
              </a:rPr>
              <a:t>Σκάλα  Ευκινησίας </a:t>
            </a:r>
          </a:p>
          <a:p>
            <a:pPr marL="0" indent="0">
              <a:buNone/>
            </a:pPr>
            <a:endParaRPr lang="el-GR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sz="2100" b="1" dirty="0">
                <a:solidFill>
                  <a:srgbClr val="FF0000"/>
                </a:solidFill>
              </a:rPr>
              <a:t>Ετοιμαστείτε να μετακινηθούμε με διάφορους τρόπους σε Σκάλα Ευκινησίας!   </a:t>
            </a:r>
          </a:p>
          <a:p>
            <a:pPr marL="0" indent="0">
              <a:buNone/>
            </a:pPr>
            <a:endParaRPr lang="el-GR" sz="1900" dirty="0"/>
          </a:p>
          <a:p>
            <a:pPr marL="0" indent="0">
              <a:buNone/>
            </a:pPr>
            <a:r>
              <a:rPr lang="el-GR" sz="1900" b="1" dirty="0">
                <a:solidFill>
                  <a:srgbClr val="FF0000"/>
                </a:solidFill>
              </a:rPr>
              <a:t>Για ασφάλεια: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l-GR" sz="1900" b="1" dirty="0"/>
              <a:t>Βρείτε κατάλληλο δάπεδο, επίπεδο και αντιολισθητικό.</a:t>
            </a:r>
            <a:endParaRPr lang="el-GR" sz="19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l-GR" sz="1900" b="1" dirty="0"/>
              <a:t>Σχηματίστε μια σκάλα 6 τετράγωνα πλακάκια. </a:t>
            </a:r>
          </a:p>
          <a:p>
            <a:pPr marL="0" lvl="0" indent="0">
              <a:buNone/>
            </a:pPr>
            <a:r>
              <a:rPr lang="el-GR" sz="1900" b="1" dirty="0"/>
              <a:t>     Αν δεν υπάρχουν πλακάκια, σχηματίστε τη σκάλα με κολλητική ταινία.</a:t>
            </a:r>
            <a:endParaRPr lang="el-GR" sz="19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l-GR" sz="1900" b="1" dirty="0"/>
              <a:t>Σηματοδοτήστε την αρχή και το τέλος της σκάλας.</a:t>
            </a:r>
            <a:endParaRPr lang="el-GR" sz="1900" dirty="0"/>
          </a:p>
          <a:p>
            <a:pPr marL="0" indent="0">
              <a:buNone/>
            </a:pPr>
            <a:endParaRPr lang="el-GR" sz="1900" dirty="0"/>
          </a:p>
          <a:p>
            <a:pPr marL="0" indent="0">
              <a:buNone/>
            </a:pPr>
            <a:r>
              <a:rPr lang="el-GR" sz="1900" b="1" dirty="0">
                <a:solidFill>
                  <a:srgbClr val="FF0000"/>
                </a:solidFill>
              </a:rPr>
              <a:t>Να θυμάστε:</a:t>
            </a:r>
            <a:r>
              <a:rPr lang="el-GR" sz="1900" dirty="0">
                <a:solidFill>
                  <a:srgbClr val="FF0000"/>
                </a:solidFill>
              </a:rPr>
              <a:t>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l-GR" sz="1900" b="1" dirty="0"/>
              <a:t>Ξεκινούμε από τα απλά στα δύσκολα!</a:t>
            </a:r>
            <a:endParaRPr lang="el-GR" sz="19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l-GR" sz="1900" b="1" dirty="0"/>
              <a:t>Έχουμε τον ίδιο ρυθμό καθώς περνούμε τη σκάλα ευκινησίας. </a:t>
            </a:r>
          </a:p>
          <a:p>
            <a:pPr marL="0" lvl="0" indent="0">
              <a:buNone/>
            </a:pPr>
            <a:endParaRPr lang="el-GR" sz="1900" b="1" dirty="0"/>
          </a:p>
          <a:p>
            <a:pPr marL="0" lvl="0" indent="0">
              <a:buNone/>
            </a:pPr>
            <a:r>
              <a:rPr lang="el-GR" sz="2000" b="1" dirty="0">
                <a:solidFill>
                  <a:srgbClr val="FF0000"/>
                </a:solidFill>
              </a:rPr>
              <a:t>Κανόνες: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l-GR" sz="2000" b="1" dirty="0"/>
              <a:t>Μετακινούμαστε μέσα στα τετράγωνα πλακάκια, όχι πάνω στις γραμμές της σκάλας!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l-GR" sz="2000" b="1" dirty="0"/>
          </a:p>
          <a:p>
            <a:pPr marL="0" lvl="0" indent="0">
              <a:buNone/>
            </a:pPr>
            <a:endParaRPr lang="el-GR" sz="1800" dirty="0"/>
          </a:p>
          <a:p>
            <a:pPr marL="0" indent="0">
              <a:buNone/>
            </a:pPr>
            <a:endParaRPr lang="el-GR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3</a:t>
            </a:fld>
            <a:endParaRPr lang="el-GR"/>
          </a:p>
        </p:txBody>
      </p:sp>
      <p:grpSp>
        <p:nvGrpSpPr>
          <p:cNvPr id="17" name="Group 16"/>
          <p:cNvGrpSpPr/>
          <p:nvPr/>
        </p:nvGrpSpPr>
        <p:grpSpPr>
          <a:xfrm>
            <a:off x="10383132" y="1549499"/>
            <a:ext cx="1193831" cy="4667953"/>
            <a:chOff x="10383132" y="1549499"/>
            <a:chExt cx="1193831" cy="4667953"/>
          </a:xfrm>
        </p:grpSpPr>
        <p:pic>
          <p:nvPicPr>
            <p:cNvPr id="18" name="table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0383133" y="1857501"/>
              <a:ext cx="775335" cy="4051949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9" name="Straight Connector 18"/>
            <p:cNvCxnSpPr/>
            <p:nvPr/>
          </p:nvCxnSpPr>
          <p:spPr>
            <a:xfrm>
              <a:off x="10383133" y="5909450"/>
              <a:ext cx="77533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0383132" y="1857501"/>
              <a:ext cx="77533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0669915" y="5940453"/>
              <a:ext cx="907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dirty="0"/>
                <a:t>ΑΡΧΗ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669915" y="1549499"/>
              <a:ext cx="7265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dirty="0"/>
                <a:t>ΤΕΛΟΣ</a:t>
              </a:r>
            </a:p>
          </p:txBody>
        </p:sp>
      </p:grpSp>
      <p:sp>
        <p:nvSpPr>
          <p:cNvPr id="23" name="Footer Placeholder 3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b="1" dirty="0"/>
              <a:t>Ομάδα Φυσικής Αγωγής ΥΠΠΑΝ, ΔΗΜΟΤΙΚΗ ΕΚΠΑΙΔΕΥΣΗ                                                              Απρίλιος 2020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56520" y="154214"/>
            <a:ext cx="11340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Φυσική Δραστηριότητα                                             Α΄, Β΄, </a:t>
            </a:r>
            <a:r>
              <a:rPr lang="el-G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</a:t>
            </a:r>
            <a:r>
              <a:rPr lang="el-GR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΄τάξη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943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Ομάδα Φυσικής Αγωγής ΥΠΠΑΝ, ΔΗΜΟΤΙΚΗ ΕΚΠΑΙΔΕΥΣΗ                                                              Απρίλιος 2020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4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56068" y="2148469"/>
            <a:ext cx="7193923" cy="236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20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Τροχάδην 3 συνεχόμενες φορές, γύρω από τη σκάλα!</a:t>
            </a:r>
            <a:endParaRPr lang="el-GR" sz="20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sz="20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20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Πλάγιο γκάλοπ</a:t>
            </a:r>
            <a:r>
              <a:rPr lang="el-GR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συνεχόμενες φορές, γύρω από τη σκάλα!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sz="20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2000" b="1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Σκίπινγκ</a:t>
            </a:r>
            <a:r>
              <a:rPr lang="el-GR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συνεχόμενες φορές, γύρω από τη σκάλα!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sz="20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el-GR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19706" y="1267937"/>
            <a:ext cx="8497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</a:rPr>
              <a:t>Ώρα για Προετοιμασία του σώματος!</a:t>
            </a:r>
            <a:r>
              <a:rPr lang="en-US" sz="2000" b="1" dirty="0">
                <a:solidFill>
                  <a:srgbClr val="FF0000"/>
                </a:solidFill>
              </a:rPr>
              <a:t>                                       </a:t>
            </a:r>
            <a:endParaRPr lang="el-GR" sz="1400" b="1" dirty="0">
              <a:solidFill>
                <a:srgbClr val="7030A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549427" y="1549499"/>
            <a:ext cx="1294717" cy="4448717"/>
            <a:chOff x="9863751" y="1857501"/>
            <a:chExt cx="1294717" cy="4448717"/>
          </a:xfrm>
        </p:grpSpPr>
        <p:pic>
          <p:nvPicPr>
            <p:cNvPr id="10" name="table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0383133" y="1857501"/>
              <a:ext cx="775335" cy="4051949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1" name="Straight Connector 10"/>
            <p:cNvCxnSpPr/>
            <p:nvPr/>
          </p:nvCxnSpPr>
          <p:spPr>
            <a:xfrm>
              <a:off x="10383133" y="5909450"/>
              <a:ext cx="77533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0383132" y="1857501"/>
              <a:ext cx="77533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9863751" y="6029219"/>
              <a:ext cx="907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dirty="0"/>
                <a:t>ΑΡΧΗ</a:t>
              </a:r>
            </a:p>
          </p:txBody>
        </p:sp>
      </p:grpSp>
      <p:cxnSp>
        <p:nvCxnSpPr>
          <p:cNvPr id="3" name="Straight Arrow Connector 2"/>
          <p:cNvCxnSpPr/>
          <p:nvPr/>
        </p:nvCxnSpPr>
        <p:spPr>
          <a:xfrm flipH="1" flipV="1">
            <a:off x="8757634" y="1505115"/>
            <a:ext cx="5360" cy="40576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0245523" y="1549499"/>
            <a:ext cx="1143" cy="40519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rved Up Arrow 22"/>
          <p:cNvSpPr/>
          <p:nvPr/>
        </p:nvSpPr>
        <p:spPr>
          <a:xfrm rot="10800000" flipH="1">
            <a:off x="9113331" y="1203701"/>
            <a:ext cx="591148" cy="128659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5736" y="233499"/>
            <a:ext cx="11340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Φυσική Δραστηριότητα                                             Α΄, Β΄, </a:t>
            </a:r>
            <a:r>
              <a:rPr lang="el-G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</a:t>
            </a:r>
            <a:r>
              <a:rPr lang="el-GR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΄τάξη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urved Up Arrow 17"/>
          <p:cNvSpPr/>
          <p:nvPr/>
        </p:nvSpPr>
        <p:spPr>
          <a:xfrm rot="21343557" flipH="1">
            <a:off x="9443880" y="5881513"/>
            <a:ext cx="591148" cy="166315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431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Ομάδα Φυσικής Αγωγής ΥΠΠΑΝ, ΔΗΜΟΤΙΚΗ ΕΚΠΑΙΔΕΥΣΗ                                                              Απρίλιος 2020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5</a:t>
            </a:fld>
            <a:endParaRPr lang="el-G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2310" y="1631404"/>
            <a:ext cx="7002179" cy="456006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8085" y="2483132"/>
            <a:ext cx="4794567" cy="3253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1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Εκτελούμε 1 φορά τον κάθε συνδυασμό!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sz="16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1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Κάνουμε </a:t>
            </a:r>
            <a:r>
              <a:rPr lang="el-GR" sz="1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φορές τον κάθε συνδυασμό!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sz="16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1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Κάνουμε</a:t>
            </a:r>
            <a:r>
              <a:rPr lang="el-GR" sz="1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φορές τον κάθε συνδυασμό!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sz="16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1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Εκτελούμε</a:t>
            </a:r>
            <a:r>
              <a:rPr lang="el-GR" sz="1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κάθε συνδυασμό σε χρόνο 1 λεπτού!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sz="16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sz="16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sz="16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7212" y="1571253"/>
            <a:ext cx="10856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</a:rPr>
              <a:t>Ξεκινάμε τις αποστολές!</a:t>
            </a:r>
            <a:r>
              <a:rPr lang="en-US" sz="2000" b="1" dirty="0">
                <a:solidFill>
                  <a:srgbClr val="FF0000"/>
                </a:solidFill>
              </a:rPr>
              <a:t>                                                                                     </a:t>
            </a:r>
            <a:r>
              <a:rPr lang="el-GR" sz="2000" b="1" dirty="0">
                <a:solidFill>
                  <a:srgbClr val="FF0000"/>
                </a:solidFill>
              </a:rPr>
              <a:t>                 </a:t>
            </a:r>
            <a:r>
              <a:rPr lang="en-US" sz="2000" b="1" dirty="0">
                <a:solidFill>
                  <a:srgbClr val="FF0000"/>
                </a:solidFill>
              </a:rPr>
              <a:t>        </a:t>
            </a:r>
            <a:endParaRPr lang="el-GR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569713" y="856464"/>
            <a:ext cx="9880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FF0000"/>
                </a:solidFill>
              </a:rPr>
              <a:t>Κουτσό, δεξί πόδι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24411" y="801902"/>
            <a:ext cx="1125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FF0000"/>
                </a:solidFill>
              </a:rPr>
              <a:t>Αναπήδηση στα δύο πόδια, χαμηλά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44031" y="739941"/>
            <a:ext cx="11315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FF0000"/>
                </a:solidFill>
              </a:rPr>
              <a:t>Αναπήδηση από το δεξί πόδι στα δύο πόδια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441120" y="752923"/>
            <a:ext cx="1082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FF0000"/>
                </a:solidFill>
              </a:rPr>
              <a:t>Αναπήδηση από το ένα πόδι στο άλλο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687770" y="751249"/>
            <a:ext cx="1043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FF0000"/>
                </a:solidFill>
              </a:rPr>
              <a:t>Κουτσό, στο αριστερό πόδι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6873691" y="1540034"/>
            <a:ext cx="1270340" cy="4667952"/>
            <a:chOff x="9007156" y="1202861"/>
            <a:chExt cx="1270340" cy="4667952"/>
          </a:xfrm>
        </p:grpSpPr>
        <p:grpSp>
          <p:nvGrpSpPr>
            <p:cNvPr id="37" name="Group 36"/>
            <p:cNvGrpSpPr/>
            <p:nvPr/>
          </p:nvGrpSpPr>
          <p:grpSpPr>
            <a:xfrm>
              <a:off x="9007156" y="1202861"/>
              <a:ext cx="1270340" cy="4667952"/>
              <a:chOff x="10306623" y="1549500"/>
              <a:chExt cx="1270340" cy="4667952"/>
            </a:xfrm>
          </p:grpSpPr>
          <p:pic>
            <p:nvPicPr>
              <p:cNvPr id="41" name="table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383133" y="1857501"/>
                <a:ext cx="775335" cy="4051949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42" name="Straight Connector 41"/>
              <p:cNvCxnSpPr/>
              <p:nvPr/>
            </p:nvCxnSpPr>
            <p:spPr>
              <a:xfrm>
                <a:off x="10383133" y="5909450"/>
                <a:ext cx="775335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10383132" y="1857501"/>
                <a:ext cx="775335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TextBox 43"/>
              <p:cNvSpPr txBox="1"/>
              <p:nvPr/>
            </p:nvSpPr>
            <p:spPr>
              <a:xfrm>
                <a:off x="10669915" y="5940453"/>
                <a:ext cx="907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/>
                  <a:t>ΑΡΧΗ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0306623" y="1549500"/>
                <a:ext cx="72658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/>
                  <a:t>ΤΕΛΟΣ</a:t>
                </a:r>
              </a:p>
            </p:txBody>
          </p:sp>
        </p:grpSp>
        <p:cxnSp>
          <p:nvCxnSpPr>
            <p:cNvPr id="38" name="Straight Arrow Connector 37"/>
            <p:cNvCxnSpPr/>
            <p:nvPr/>
          </p:nvCxnSpPr>
          <p:spPr>
            <a:xfrm flipV="1">
              <a:off x="9471332" y="1700012"/>
              <a:ext cx="0" cy="355456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10245523" y="1549499"/>
              <a:ext cx="1143" cy="4051949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Curved Up Arrow 39"/>
            <p:cNvSpPr/>
            <p:nvPr/>
          </p:nvSpPr>
          <p:spPr>
            <a:xfrm rot="11098289" flipH="1">
              <a:off x="9828760" y="1273537"/>
              <a:ext cx="351047" cy="125738"/>
            </a:xfrm>
            <a:prstGeom prst="curved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chemeClr val="tx1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520" y="154214"/>
            <a:ext cx="11340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Φυσική Δραστηριότητα                                             Α΄, Β΄, </a:t>
            </a:r>
            <a:r>
              <a:rPr lang="el-G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</a:t>
            </a:r>
            <a:r>
              <a:rPr lang="el-GR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΄τάξη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106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37641" y="6380868"/>
            <a:ext cx="4114800" cy="365125"/>
          </a:xfrm>
        </p:spPr>
        <p:txBody>
          <a:bodyPr/>
          <a:lstStyle/>
          <a:p>
            <a:r>
              <a:rPr lang="el-GR"/>
              <a:t>Ομάδα Φυσικής Αγωγής ΥΠΠΑΝ, ΔΗΜΟΤΙΚΗ ΕΚΠΑΙΔΕΥΣΗ                                                              Απρίλιος 2020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935615" y="6330609"/>
            <a:ext cx="2743200" cy="365125"/>
          </a:xfrm>
        </p:spPr>
        <p:txBody>
          <a:bodyPr/>
          <a:lstStyle/>
          <a:p>
            <a:fld id="{97F878EC-431D-4636-84CC-6AEC5A87827F}" type="slidenum">
              <a:rPr lang="el-GR" smtClean="0"/>
              <a:t>6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244075" y="1426746"/>
            <a:ext cx="4794567" cy="2990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1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Κάνουμε</a:t>
            </a:r>
            <a:r>
              <a:rPr lang="el-GR" sz="1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φορά τον κάθε συνδυασμό!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sz="16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1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Κάνουμε</a:t>
            </a:r>
            <a:r>
              <a:rPr lang="el-GR" sz="1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 φορές τον κάθε συνδυασμό!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sz="16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16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Κάνουμε</a:t>
            </a:r>
            <a:r>
              <a:rPr lang="el-GR" sz="1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φορές τον κάθε συνδυασμό!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sz="16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1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Επαναλαμβάνουμε 3 φορές τον κάθε συνδυασμό σε 8 πλακάκια!</a:t>
            </a:r>
            <a:endParaRPr lang="el-G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sz="16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sz="16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Εκτελούμε κάθε συνδυασμό σε χρόνο 1 λεπτού!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3616" y="839601"/>
            <a:ext cx="41465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</a:rPr>
              <a:t>Συνεχίζουμε τις αποστολές!</a:t>
            </a:r>
            <a:r>
              <a:rPr lang="en-US" sz="2000" b="1" dirty="0">
                <a:solidFill>
                  <a:srgbClr val="FF0000"/>
                </a:solidFill>
              </a:rPr>
              <a:t>                                                                                     </a:t>
            </a:r>
            <a:r>
              <a:rPr lang="el-GR" sz="2000" b="1" dirty="0">
                <a:solidFill>
                  <a:srgbClr val="FF0000"/>
                </a:solidFill>
              </a:rPr>
              <a:t>                 </a:t>
            </a:r>
            <a:r>
              <a:rPr lang="en-US" sz="2000" b="1" dirty="0">
                <a:solidFill>
                  <a:srgbClr val="FF0000"/>
                </a:solidFill>
              </a:rPr>
              <a:t>        </a:t>
            </a:r>
            <a:endParaRPr lang="el-GR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356692" y="577412"/>
            <a:ext cx="17387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FF0000"/>
                </a:solidFill>
              </a:rPr>
              <a:t>Πλάγια αναπήδηση από τα δύο πόδια στα δύο πόδια,  ξεκινώντας από τη δεξιά πλευρά και μετά από την αριστερή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34684" y="659048"/>
            <a:ext cx="1366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FF0000"/>
                </a:solidFill>
              </a:rPr>
              <a:t>Αναπήδηση μέσα στη σκάλα με τα δύο πόδια και έξω, μέσα και έξω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8567410" y="1734913"/>
            <a:ext cx="945080" cy="4340743"/>
            <a:chOff x="8567410" y="1734913"/>
            <a:chExt cx="945080" cy="4340743"/>
          </a:xfrm>
        </p:grpSpPr>
        <p:pic>
          <p:nvPicPr>
            <p:cNvPr id="27" name="table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567410" y="1734913"/>
              <a:ext cx="945080" cy="4340743"/>
            </a:xfrm>
            <a:prstGeom prst="rect">
              <a:avLst/>
            </a:prstGeom>
          </p:spPr>
        </p:pic>
        <p:grpSp>
          <p:nvGrpSpPr>
            <p:cNvPr id="28" name="Group 27"/>
            <p:cNvGrpSpPr/>
            <p:nvPr/>
          </p:nvGrpSpPr>
          <p:grpSpPr>
            <a:xfrm>
              <a:off x="8845903" y="1903398"/>
              <a:ext cx="358546" cy="3994048"/>
              <a:chOff x="1237797" y="169253"/>
              <a:chExt cx="747567" cy="5584757"/>
            </a:xfrm>
          </p:grpSpPr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289905" y="5058551"/>
                <a:ext cx="695459" cy="695459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289903" y="3084323"/>
                <a:ext cx="695459" cy="695459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289904" y="4091563"/>
                <a:ext cx="695459" cy="695459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289903" y="2121881"/>
                <a:ext cx="695459" cy="695459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289903" y="169253"/>
                <a:ext cx="695459" cy="695459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237797" y="1154893"/>
                <a:ext cx="695459" cy="695459"/>
              </a:xfrm>
              <a:prstGeom prst="rect">
                <a:avLst/>
              </a:prstGeom>
            </p:spPr>
          </p:pic>
        </p:grpSp>
      </p:grpSp>
      <p:grpSp>
        <p:nvGrpSpPr>
          <p:cNvPr id="73" name="Group 72"/>
          <p:cNvGrpSpPr/>
          <p:nvPr/>
        </p:nvGrpSpPr>
        <p:grpSpPr>
          <a:xfrm>
            <a:off x="4942633" y="1712939"/>
            <a:ext cx="2034714" cy="4292707"/>
            <a:chOff x="9168831" y="1711908"/>
            <a:chExt cx="2034714" cy="4292707"/>
          </a:xfrm>
        </p:grpSpPr>
        <p:grpSp>
          <p:nvGrpSpPr>
            <p:cNvPr id="44" name="Group 43"/>
            <p:cNvGrpSpPr/>
            <p:nvPr/>
          </p:nvGrpSpPr>
          <p:grpSpPr>
            <a:xfrm>
              <a:off x="9168831" y="1748273"/>
              <a:ext cx="2034714" cy="4214093"/>
              <a:chOff x="3542258" y="592946"/>
              <a:chExt cx="3308818" cy="5905518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3542258" y="592946"/>
                <a:ext cx="3308818" cy="5905518"/>
                <a:chOff x="3542258" y="592946"/>
                <a:chExt cx="3308818" cy="5905518"/>
              </a:xfrm>
            </p:grpSpPr>
            <p:pic>
              <p:nvPicPr>
                <p:cNvPr id="47" name="Picture 46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30651" y="5692461"/>
                  <a:ext cx="806003" cy="806003"/>
                </a:xfrm>
                <a:prstGeom prst="rect">
                  <a:avLst/>
                </a:prstGeom>
              </p:spPr>
            </p:pic>
            <p:pic>
              <p:nvPicPr>
                <p:cNvPr id="48" name="Picture 47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59376" y="5643627"/>
                  <a:ext cx="870289" cy="825324"/>
                </a:xfrm>
                <a:prstGeom prst="rect">
                  <a:avLst/>
                </a:prstGeom>
              </p:spPr>
            </p:pic>
            <p:pic>
              <p:nvPicPr>
                <p:cNvPr id="49" name="Picture 48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6106195" y="5673140"/>
                  <a:ext cx="744881" cy="825324"/>
                </a:xfrm>
                <a:prstGeom prst="rect">
                  <a:avLst/>
                </a:prstGeom>
              </p:spPr>
            </p:pic>
            <p:pic>
              <p:nvPicPr>
                <p:cNvPr id="50" name="Picture 49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49407" y="2749906"/>
                  <a:ext cx="806003" cy="806003"/>
                </a:xfrm>
                <a:prstGeom prst="rect">
                  <a:avLst/>
                </a:prstGeom>
              </p:spPr>
            </p:pic>
            <p:pic>
              <p:nvPicPr>
                <p:cNvPr id="51" name="Picture 50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49407" y="4653296"/>
                  <a:ext cx="806003" cy="806003"/>
                </a:xfrm>
                <a:prstGeom prst="rect">
                  <a:avLst/>
                </a:prstGeom>
              </p:spPr>
            </p:pic>
            <p:pic>
              <p:nvPicPr>
                <p:cNvPr id="52" name="Picture 51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49407" y="3751506"/>
                  <a:ext cx="806003" cy="806003"/>
                </a:xfrm>
                <a:prstGeom prst="rect">
                  <a:avLst/>
                </a:prstGeom>
              </p:spPr>
            </p:pic>
            <p:pic>
              <p:nvPicPr>
                <p:cNvPr id="53" name="Picture 52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59377" y="1570670"/>
                  <a:ext cx="870289" cy="825324"/>
                </a:xfrm>
                <a:prstGeom prst="rect">
                  <a:avLst/>
                </a:prstGeom>
              </p:spPr>
            </p:pic>
            <p:pic>
              <p:nvPicPr>
                <p:cNvPr id="54" name="Picture 53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59377" y="2635058"/>
                  <a:ext cx="870289" cy="825324"/>
                </a:xfrm>
                <a:prstGeom prst="rect">
                  <a:avLst/>
                </a:prstGeom>
              </p:spPr>
            </p:pic>
            <p:pic>
              <p:nvPicPr>
                <p:cNvPr id="55" name="Picture 54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64284" y="3631028"/>
                  <a:ext cx="870289" cy="825324"/>
                </a:xfrm>
                <a:prstGeom prst="rect">
                  <a:avLst/>
                </a:prstGeom>
              </p:spPr>
            </p:pic>
            <p:pic>
              <p:nvPicPr>
                <p:cNvPr id="56" name="Picture 55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42258" y="4608752"/>
                  <a:ext cx="870289" cy="825324"/>
                </a:xfrm>
                <a:prstGeom prst="rect">
                  <a:avLst/>
                </a:prstGeom>
              </p:spPr>
            </p:pic>
            <p:pic>
              <p:nvPicPr>
                <p:cNvPr id="57" name="Picture 56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6038683" y="663517"/>
                  <a:ext cx="744881" cy="825324"/>
                </a:xfrm>
                <a:prstGeom prst="rect">
                  <a:avLst/>
                </a:prstGeom>
              </p:spPr>
            </p:pic>
            <p:pic>
              <p:nvPicPr>
                <p:cNvPr id="58" name="Picture 57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6070293" y="1680687"/>
                  <a:ext cx="744881" cy="825324"/>
                </a:xfrm>
                <a:prstGeom prst="rect">
                  <a:avLst/>
                </a:prstGeom>
              </p:spPr>
            </p:pic>
            <p:pic>
              <p:nvPicPr>
                <p:cNvPr id="59" name="Picture 58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6075582" y="2697857"/>
                  <a:ext cx="744881" cy="825324"/>
                </a:xfrm>
                <a:prstGeom prst="rect">
                  <a:avLst/>
                </a:prstGeom>
              </p:spPr>
            </p:pic>
            <p:pic>
              <p:nvPicPr>
                <p:cNvPr id="60" name="Picture 59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6070293" y="3663896"/>
                  <a:ext cx="744881" cy="825324"/>
                </a:xfrm>
                <a:prstGeom prst="rect">
                  <a:avLst/>
                </a:prstGeom>
              </p:spPr>
            </p:pic>
            <p:pic>
              <p:nvPicPr>
                <p:cNvPr id="61" name="Picture 60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6106195" y="4608752"/>
                  <a:ext cx="744881" cy="825324"/>
                </a:xfrm>
                <a:prstGeom prst="rect">
                  <a:avLst/>
                </a:prstGeom>
              </p:spPr>
            </p:pic>
            <p:pic>
              <p:nvPicPr>
                <p:cNvPr id="62" name="Picture 61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59376" y="592946"/>
                  <a:ext cx="870289" cy="825324"/>
                </a:xfrm>
                <a:prstGeom prst="rect">
                  <a:avLst/>
                </a:prstGeom>
              </p:spPr>
            </p:pic>
            <p:pic>
              <p:nvPicPr>
                <p:cNvPr id="63" name="Picture 62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30650" y="682838"/>
                  <a:ext cx="806003" cy="806003"/>
                </a:xfrm>
                <a:prstGeom prst="rect">
                  <a:avLst/>
                </a:prstGeom>
              </p:spPr>
            </p:pic>
          </p:grpSp>
          <p:pic>
            <p:nvPicPr>
              <p:cNvPr id="46" name="Picture 45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49407" y="1669402"/>
                <a:ext cx="806003" cy="806003"/>
              </a:xfrm>
              <a:prstGeom prst="rect">
                <a:avLst/>
              </a:prstGeom>
            </p:spPr>
          </p:pic>
        </p:grpSp>
        <p:sp>
          <p:nvSpPr>
            <p:cNvPr id="64" name="Rectangle 63"/>
            <p:cNvSpPr/>
            <p:nvPr/>
          </p:nvSpPr>
          <p:spPr>
            <a:xfrm>
              <a:off x="9714530" y="1711908"/>
              <a:ext cx="965682" cy="429270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8" name="Straight Connector 67"/>
            <p:cNvCxnSpPr/>
            <p:nvPr/>
          </p:nvCxnSpPr>
          <p:spPr>
            <a:xfrm flipV="1">
              <a:off x="9714530" y="2445963"/>
              <a:ext cx="978919" cy="166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9684454" y="3177685"/>
              <a:ext cx="978919" cy="166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V="1">
              <a:off x="9714529" y="3899391"/>
              <a:ext cx="978919" cy="166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V="1">
              <a:off x="9707911" y="4618163"/>
              <a:ext cx="978919" cy="166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flipV="1">
              <a:off x="9684454" y="5302192"/>
              <a:ext cx="978919" cy="166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TextBox 99"/>
          <p:cNvSpPr txBox="1"/>
          <p:nvPr/>
        </p:nvSpPr>
        <p:spPr>
          <a:xfrm>
            <a:off x="676281" y="4847506"/>
            <a:ext cx="3902298" cy="1200329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l-GR" b="1" dirty="0"/>
              <a:t>Για περισσότερους τρόπους στον ακόλουθο σύνδεσμο:</a:t>
            </a:r>
            <a:endParaRPr lang="el-GR" dirty="0"/>
          </a:p>
          <a:p>
            <a:r>
              <a:rPr lang="el-GR" b="1" dirty="0"/>
              <a:t> </a:t>
            </a:r>
            <a:endParaRPr lang="el-GR" dirty="0"/>
          </a:p>
          <a:p>
            <a:r>
              <a:rPr lang="el-GR" b="1" u="sng" dirty="0">
                <a:hlinkClick r:id="rId7"/>
              </a:rPr>
              <a:t>https://youtu.be/-KYq-iw4fck</a:t>
            </a:r>
            <a:endParaRPr lang="el-GR" dirty="0"/>
          </a:p>
        </p:txBody>
      </p:sp>
      <p:grpSp>
        <p:nvGrpSpPr>
          <p:cNvPr id="90" name="Group 89"/>
          <p:cNvGrpSpPr/>
          <p:nvPr/>
        </p:nvGrpSpPr>
        <p:grpSpPr>
          <a:xfrm>
            <a:off x="7089020" y="1482866"/>
            <a:ext cx="1270340" cy="4667952"/>
            <a:chOff x="9007156" y="1202861"/>
            <a:chExt cx="1270340" cy="4667952"/>
          </a:xfrm>
        </p:grpSpPr>
        <p:grpSp>
          <p:nvGrpSpPr>
            <p:cNvPr id="101" name="Group 100"/>
            <p:cNvGrpSpPr/>
            <p:nvPr/>
          </p:nvGrpSpPr>
          <p:grpSpPr>
            <a:xfrm>
              <a:off x="9007156" y="1202861"/>
              <a:ext cx="1270340" cy="4667952"/>
              <a:chOff x="10306623" y="1549500"/>
              <a:chExt cx="1270340" cy="4667952"/>
            </a:xfrm>
          </p:grpSpPr>
          <p:pic>
            <p:nvPicPr>
              <p:cNvPr id="105" name="table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383133" y="1857501"/>
                <a:ext cx="775335" cy="4051949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106" name="Straight Connector 105"/>
              <p:cNvCxnSpPr/>
              <p:nvPr/>
            </p:nvCxnSpPr>
            <p:spPr>
              <a:xfrm>
                <a:off x="10383133" y="5909450"/>
                <a:ext cx="775335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10383132" y="1857501"/>
                <a:ext cx="775335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TextBox 107"/>
              <p:cNvSpPr txBox="1"/>
              <p:nvPr/>
            </p:nvSpPr>
            <p:spPr>
              <a:xfrm>
                <a:off x="10669915" y="5940453"/>
                <a:ext cx="907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/>
                  <a:t>ΑΡΧΗ</a:t>
                </a: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10306623" y="1549500"/>
                <a:ext cx="72658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/>
                  <a:t>ΤΕΛΟΣ</a:t>
                </a:r>
              </a:p>
            </p:txBody>
          </p:sp>
        </p:grpSp>
        <p:cxnSp>
          <p:nvCxnSpPr>
            <p:cNvPr id="102" name="Straight Arrow Connector 101"/>
            <p:cNvCxnSpPr/>
            <p:nvPr/>
          </p:nvCxnSpPr>
          <p:spPr>
            <a:xfrm flipV="1">
              <a:off x="9471332" y="1700012"/>
              <a:ext cx="0" cy="355456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>
              <a:off x="10245523" y="1549499"/>
              <a:ext cx="1143" cy="4051949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Curved Up Arrow 103"/>
            <p:cNvSpPr/>
            <p:nvPr/>
          </p:nvSpPr>
          <p:spPr>
            <a:xfrm rot="11098289" flipH="1">
              <a:off x="9828760" y="1273537"/>
              <a:ext cx="351047" cy="125738"/>
            </a:xfrm>
            <a:prstGeom prst="curved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chemeClr val="tx1"/>
                </a:solidFill>
              </a:endParaRPr>
            </a:p>
          </p:txBody>
        </p:sp>
      </p:grpSp>
      <p:sp>
        <p:nvSpPr>
          <p:cNvPr id="111" name="Rectangle 110"/>
          <p:cNvSpPr/>
          <p:nvPr/>
        </p:nvSpPr>
        <p:spPr>
          <a:xfrm>
            <a:off x="456520" y="154214"/>
            <a:ext cx="11340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Φυσική Δραστηριότητα                                             Α΄, Β΄, </a:t>
            </a:r>
            <a:r>
              <a:rPr lang="el-G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</a:t>
            </a:r>
            <a:r>
              <a:rPr lang="el-GR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΄τάξη</a:t>
            </a:r>
            <a:endParaRPr lang="el-G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27" name="Group 126"/>
          <p:cNvGrpSpPr/>
          <p:nvPr/>
        </p:nvGrpSpPr>
        <p:grpSpPr>
          <a:xfrm>
            <a:off x="10367974" y="1730050"/>
            <a:ext cx="1257912" cy="4340743"/>
            <a:chOff x="4828741" y="1688516"/>
            <a:chExt cx="1257912" cy="4340743"/>
          </a:xfrm>
        </p:grpSpPr>
        <p:grpSp>
          <p:nvGrpSpPr>
            <p:cNvPr id="128" name="Group 127"/>
            <p:cNvGrpSpPr/>
            <p:nvPr/>
          </p:nvGrpSpPr>
          <p:grpSpPr>
            <a:xfrm>
              <a:off x="4828741" y="1688516"/>
              <a:ext cx="1257912" cy="4340743"/>
              <a:chOff x="0" y="0"/>
              <a:chExt cx="1455420" cy="4447540"/>
            </a:xfrm>
          </p:grpSpPr>
          <p:pic>
            <p:nvPicPr>
              <p:cNvPr id="133" name="table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1950" y="0"/>
                <a:ext cx="1093470" cy="4447540"/>
              </a:xfrm>
              <a:prstGeom prst="rect">
                <a:avLst/>
              </a:prstGeom>
            </p:spPr>
          </p:pic>
          <p:grpSp>
            <p:nvGrpSpPr>
              <p:cNvPr id="134" name="Group 133"/>
              <p:cNvGrpSpPr/>
              <p:nvPr/>
            </p:nvGrpSpPr>
            <p:grpSpPr>
              <a:xfrm>
                <a:off x="0" y="85725"/>
                <a:ext cx="1101724" cy="4163063"/>
                <a:chOff x="0" y="114412"/>
                <a:chExt cx="1985364" cy="5681306"/>
              </a:xfrm>
            </p:grpSpPr>
            <p:pic>
              <p:nvPicPr>
                <p:cNvPr id="135" name="Picture 134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1" y="5100259"/>
                  <a:ext cx="695459" cy="695459"/>
                </a:xfrm>
                <a:prstGeom prst="rect">
                  <a:avLst/>
                </a:prstGeom>
              </p:spPr>
            </p:pic>
            <p:pic>
              <p:nvPicPr>
                <p:cNvPr id="136" name="Picture 135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1289905" y="5058551"/>
                  <a:ext cx="695459" cy="695459"/>
                </a:xfrm>
                <a:prstGeom prst="rect">
                  <a:avLst/>
                </a:prstGeom>
              </p:spPr>
            </p:pic>
            <p:pic>
              <p:nvPicPr>
                <p:cNvPr id="137" name="Picture 136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1289903" y="3084323"/>
                  <a:ext cx="695459" cy="695459"/>
                </a:xfrm>
                <a:prstGeom prst="rect">
                  <a:avLst/>
                </a:prstGeom>
              </p:spPr>
            </p:pic>
            <p:pic>
              <p:nvPicPr>
                <p:cNvPr id="138" name="Picture 137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1289904" y="4091563"/>
                  <a:ext cx="695459" cy="695459"/>
                </a:xfrm>
                <a:prstGeom prst="rect">
                  <a:avLst/>
                </a:prstGeom>
              </p:spPr>
            </p:pic>
            <p:pic>
              <p:nvPicPr>
                <p:cNvPr id="139" name="Picture 138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1" y="4102536"/>
                  <a:ext cx="695459" cy="695459"/>
                </a:xfrm>
                <a:prstGeom prst="rect">
                  <a:avLst/>
                </a:prstGeom>
              </p:spPr>
            </p:pic>
            <p:pic>
              <p:nvPicPr>
                <p:cNvPr id="140" name="Picture 139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0" y="2088075"/>
                  <a:ext cx="695459" cy="695459"/>
                </a:xfrm>
                <a:prstGeom prst="rect">
                  <a:avLst/>
                </a:prstGeom>
              </p:spPr>
            </p:pic>
            <p:pic>
              <p:nvPicPr>
                <p:cNvPr id="141" name="Picture 140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1289903" y="2121881"/>
                  <a:ext cx="695459" cy="695459"/>
                </a:xfrm>
                <a:prstGeom prst="rect">
                  <a:avLst/>
                </a:prstGeom>
              </p:spPr>
            </p:pic>
            <p:pic>
              <p:nvPicPr>
                <p:cNvPr id="142" name="Picture 141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22670" y="3085798"/>
                  <a:ext cx="695459" cy="695459"/>
                </a:xfrm>
                <a:prstGeom prst="rect">
                  <a:avLst/>
                </a:prstGeom>
              </p:spPr>
            </p:pic>
            <p:pic>
              <p:nvPicPr>
                <p:cNvPr id="143" name="Picture 142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1289903" y="169253"/>
                  <a:ext cx="695459" cy="695459"/>
                </a:xfrm>
                <a:prstGeom prst="rect">
                  <a:avLst/>
                </a:prstGeom>
              </p:spPr>
            </p:pic>
            <p:pic>
              <p:nvPicPr>
                <p:cNvPr id="144" name="Picture 143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22670" y="1071337"/>
                  <a:ext cx="695459" cy="695459"/>
                </a:xfrm>
                <a:prstGeom prst="rect">
                  <a:avLst/>
                </a:prstGeom>
              </p:spPr>
            </p:pic>
            <p:pic>
              <p:nvPicPr>
                <p:cNvPr id="145" name="Picture 144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1237797" y="1154893"/>
                  <a:ext cx="695459" cy="695459"/>
                </a:xfrm>
                <a:prstGeom prst="rect">
                  <a:avLst/>
                </a:prstGeom>
              </p:spPr>
            </p:pic>
            <p:pic>
              <p:nvPicPr>
                <p:cNvPr id="146" name="Picture 145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22670" y="114412"/>
                  <a:ext cx="695459" cy="695459"/>
                </a:xfrm>
                <a:prstGeom prst="rect">
                  <a:avLst/>
                </a:prstGeom>
              </p:spPr>
            </p:pic>
          </p:grpSp>
        </p:grpSp>
        <p:cxnSp>
          <p:nvCxnSpPr>
            <p:cNvPr id="129" name="Straight Arrow Connector 128"/>
            <p:cNvCxnSpPr/>
            <p:nvPr/>
          </p:nvCxnSpPr>
          <p:spPr>
            <a:xfrm>
              <a:off x="5249091" y="4869650"/>
              <a:ext cx="274232" cy="681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>
              <a:off x="5208721" y="5553683"/>
              <a:ext cx="274232" cy="681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 flipH="1" flipV="1">
              <a:off x="5161777" y="5087367"/>
              <a:ext cx="258007" cy="233965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 flipH="1" flipV="1">
              <a:off x="5186565" y="4351124"/>
              <a:ext cx="259021" cy="243739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7" name="TextBox 146"/>
          <p:cNvSpPr txBox="1"/>
          <p:nvPr/>
        </p:nvSpPr>
        <p:spPr>
          <a:xfrm>
            <a:off x="10367973" y="568146"/>
            <a:ext cx="1738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FF0000"/>
                </a:solidFill>
              </a:rPr>
              <a:t>Αναπήδηση από τα δύο στα δύο πόδια, μπροστά πίσω, πάντα με πρόσωπο στη σκάλα</a:t>
            </a:r>
          </a:p>
        </p:txBody>
      </p:sp>
    </p:spTree>
    <p:extLst>
      <p:ext uri="{BB962C8B-B14F-4D97-AF65-F5344CB8AC3E}">
        <p14:creationId xmlns:p14="http://schemas.microsoft.com/office/powerpoint/2010/main" val="3083522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Ομάδα Φυσικής Αγωγής ΥΠΠΑΝ, ΔΗΜΟΤΙΚΗ ΕΚΠΑΙΔΕΥΣΗ                                                              Απρίλιος 2020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878EC-431D-4636-84CC-6AEC5A87827F}" type="slidenum">
              <a:rPr lang="el-GR" smtClean="0"/>
              <a:t>7</a:t>
            </a:fld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811370" y="810695"/>
            <a:ext cx="10856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solidFill>
                  <a:srgbClr val="FF0000"/>
                </a:solidFill>
              </a:rPr>
              <a:t>Συνεχίζουμε τις αποστολές!</a:t>
            </a:r>
            <a:r>
              <a:rPr lang="en-US" sz="2000" b="1" dirty="0">
                <a:solidFill>
                  <a:srgbClr val="FF0000"/>
                </a:solidFill>
              </a:rPr>
              <a:t>                                                                                             </a:t>
            </a:r>
            <a:endParaRPr lang="el-GR" sz="1400" b="1" dirty="0">
              <a:solidFill>
                <a:srgbClr val="7030A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90600" y="1440450"/>
            <a:ext cx="6096000" cy="41097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l-G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Ακολουθήστε τον πιο  κάτω σύνδεσμο: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l-G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l-G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el-GR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https://youtu.be/4WJhhSJCg9Q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l-G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Εκτελούμε 1 φορά τον κάθε συνδυασμό!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Κάνουμε</a:t>
            </a:r>
            <a:r>
              <a:rPr lang="el-G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φορές τον κάθε συνδυασμό!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Εκτελούμε κάθε συνδυασμό σε χρόνο 1 λεπτού!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endParaRPr lang="el-GR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l-GR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Δημιουργήστε μια σειρά από τρόπους μετακίνησης στη σκάλα ευκινησίας (κινητικό μοτίβο) με 3 διαφορετικούς συνδυασμούς και προσπαθήστε να το επαναλάβετε 3 φορές!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9751686" y="1241578"/>
            <a:ext cx="1270340" cy="4667952"/>
            <a:chOff x="9007156" y="1202861"/>
            <a:chExt cx="1270340" cy="4667952"/>
          </a:xfrm>
        </p:grpSpPr>
        <p:grpSp>
          <p:nvGrpSpPr>
            <p:cNvPr id="31" name="Group 30"/>
            <p:cNvGrpSpPr/>
            <p:nvPr/>
          </p:nvGrpSpPr>
          <p:grpSpPr>
            <a:xfrm>
              <a:off x="9007156" y="1202861"/>
              <a:ext cx="1270340" cy="4667952"/>
              <a:chOff x="10306623" y="1549500"/>
              <a:chExt cx="1270340" cy="4667952"/>
            </a:xfrm>
          </p:grpSpPr>
          <p:pic>
            <p:nvPicPr>
              <p:cNvPr id="35" name="table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383133" y="1857501"/>
                <a:ext cx="775335" cy="4051949"/>
              </a:xfrm>
              <a:prstGeom prst="rect">
                <a:avLst/>
              </a:prstGeom>
              <a:noFill/>
              <a:ln>
                <a:noFill/>
              </a:ln>
            </p:spPr>
          </p:pic>
          <p:cxnSp>
            <p:nvCxnSpPr>
              <p:cNvPr id="36" name="Straight Connector 35"/>
              <p:cNvCxnSpPr/>
              <p:nvPr/>
            </p:nvCxnSpPr>
            <p:spPr>
              <a:xfrm>
                <a:off x="10383133" y="5909450"/>
                <a:ext cx="775335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10383132" y="1857501"/>
                <a:ext cx="775335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Box 37"/>
              <p:cNvSpPr txBox="1"/>
              <p:nvPr/>
            </p:nvSpPr>
            <p:spPr>
              <a:xfrm>
                <a:off x="10669915" y="5940453"/>
                <a:ext cx="9070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/>
                  <a:t>ΑΡΧΗ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10306623" y="1549500"/>
                <a:ext cx="72658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1200" dirty="0"/>
                  <a:t>ΤΕΛΟΣ</a:t>
                </a:r>
              </a:p>
            </p:txBody>
          </p:sp>
        </p:grpSp>
        <p:cxnSp>
          <p:nvCxnSpPr>
            <p:cNvPr id="32" name="Straight Arrow Connector 31"/>
            <p:cNvCxnSpPr/>
            <p:nvPr/>
          </p:nvCxnSpPr>
          <p:spPr>
            <a:xfrm flipV="1">
              <a:off x="9471332" y="1700012"/>
              <a:ext cx="0" cy="355456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10245523" y="1549499"/>
              <a:ext cx="1143" cy="4051949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urved Up Arrow 33"/>
            <p:cNvSpPr/>
            <p:nvPr/>
          </p:nvSpPr>
          <p:spPr>
            <a:xfrm rot="11098289" flipH="1">
              <a:off x="9828760" y="1273537"/>
              <a:ext cx="351047" cy="125738"/>
            </a:xfrm>
            <a:prstGeom prst="curvedUp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>
                <a:solidFill>
                  <a:schemeClr val="tx1"/>
                </a:solidFill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456520" y="154214"/>
            <a:ext cx="11340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637155" algn="ctr"/>
                <a:tab pos="5274310" algn="r"/>
              </a:tabLst>
            </a:pP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Φυσική Δραστηριότητα                                             Α΄, Β΄, 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</a:t>
            </a:r>
            <a:r>
              <a:rPr lang="el-G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΄ τάξη</a:t>
            </a:r>
          </a:p>
        </p:txBody>
      </p:sp>
    </p:spTree>
    <p:extLst>
      <p:ext uri="{BB962C8B-B14F-4D97-AF65-F5344CB8AC3E}">
        <p14:creationId xmlns:p14="http://schemas.microsoft.com/office/powerpoint/2010/main" val="2205242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635</Words>
  <Application>Microsoft Office PowerPoint</Application>
  <PresentationFormat>Widescreen</PresentationFormat>
  <Paragraphs>120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Παιχνίδια μετακινήσεων … … για ενδυνάμωση, αντοχή και συντονισμό!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39</cp:revision>
  <dcterms:created xsi:type="dcterms:W3CDTF">2020-04-07T07:44:45Z</dcterms:created>
  <dcterms:modified xsi:type="dcterms:W3CDTF">2020-04-24T08:27:10Z</dcterms:modified>
</cp:coreProperties>
</file>